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324" r:id="rId2"/>
    <p:sldId id="259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51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54" r:id="rId24"/>
    <p:sldId id="346" r:id="rId25"/>
    <p:sldId id="347" r:id="rId26"/>
    <p:sldId id="348" r:id="rId27"/>
    <p:sldId id="353" r:id="rId28"/>
    <p:sldId id="355" r:id="rId29"/>
    <p:sldId id="282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7DB8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>
        <p:scale>
          <a:sx n="32" d="100"/>
          <a:sy n="32" d="100"/>
        </p:scale>
        <p:origin x="-2166" y="-15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BC83C2-2119-4E8E-A0A9-AC9A5BEF000B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5ADF569-541E-4E95-A2F4-FF6ABD9B2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4FD1A5-F36C-4266-8A24-2D866AEA0B7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E6770-8563-4B6D-A8E2-7B65D8705AFF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CE779-89B0-4972-A1F0-3A3433ACD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D01DF-FE25-4682-A71D-DC309F110B28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520B2-978C-4695-A5BA-38891BB18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369C1-D625-40BD-B56B-9F8F618364C2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EDE3E-6FB1-42FF-AD85-D5AD2A511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05B24-F078-40D1-993C-62FC3CD23EA4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B8EC4-3F19-4ACA-8A1B-1F24E32D4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C762B-2A44-400D-95B6-0553AABF07D9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EDC74-847B-4304-93FC-F4A4FB236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CC41C-1F14-4FDF-A619-EE9F8C2FE602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56BDC-21CD-4D0A-A445-D7E0B5732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A5BC4-635C-4077-95FE-230A59048355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87200-77B1-4751-B743-988D28F9D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1D6BD-6D47-4142-B1F4-FEEB468C347D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315E2-07A9-4C6C-A5CC-093CA1DDE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3CC9E-93A5-435C-8BED-9281B5E599FE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7D2D1-FD93-43E3-9E5E-0F0B07831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6C2EB-7E96-4BF8-AD02-D7F2734E3EE7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A4B0C-7D35-4982-A7AD-632427C3D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54360B-E963-4BEB-AEC9-4A9946BBF1BC}" type="datetimeFigureOut">
              <a:rPr lang="en-US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878BC9-B276-48B5-B982-EC09BB6BC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76" r:id="rId4"/>
    <p:sldLayoutId id="2147483782" r:id="rId5"/>
    <p:sldLayoutId id="2147483777" r:id="rId6"/>
    <p:sldLayoutId id="2147483783" r:id="rId7"/>
    <p:sldLayoutId id="2147483784" r:id="rId8"/>
    <p:sldLayoutId id="2147483778" r:id="rId9"/>
    <p:sldLayoutId id="2147483785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hakor\Desktop\Sevak Logo\Sev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0350" y="819150"/>
            <a:ext cx="35433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Prevalence of DM 7 Pre-diabetes in Rural &amp; Urban India</a:t>
            </a:r>
            <a:endParaRPr lang="en-US" dirty="0"/>
          </a:p>
        </p:txBody>
      </p:sp>
      <p:pic>
        <p:nvPicPr>
          <p:cNvPr id="18435" name="Picture 2" descr="C:\Users\Thakor\Desktop\Prevalence of Diabetes, and Prediabetes in Rural &amp; Urban Ind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598613"/>
            <a:ext cx="6985000" cy="44211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Dr. T.G.Patel with J &amp; J representatives</a:t>
            </a:r>
            <a:endParaRPr lang="en-US" dirty="0"/>
          </a:p>
        </p:txBody>
      </p:sp>
      <p:pic>
        <p:nvPicPr>
          <p:cNvPr id="19459" name="Picture 2" descr="C:\Users\Thakor\Desktop\Sevak Videos with J&amp;J 052510\CIMG56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30363" y="1554163"/>
            <a:ext cx="603567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Sevaks In </a:t>
            </a:r>
            <a:r>
              <a:rPr lang="en-US" dirty="0" err="1" smtClean="0"/>
              <a:t>Ahemedabad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483" name="Picture 2" descr="C:\Users\Thakor\Desktop\Sevaks Training\ESI, Saugadh 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30363" y="1554163"/>
            <a:ext cx="6035675" cy="4525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Learning to blood sugar check</a:t>
            </a:r>
            <a:endParaRPr lang="en-US" dirty="0"/>
          </a:p>
        </p:txBody>
      </p:sp>
      <p:pic>
        <p:nvPicPr>
          <p:cNvPr id="21507" name="Picture 2" descr="C:\Users\Thakor\Desktop\Sevak Project Pictures\glucometer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75" y="1676400"/>
            <a:ext cx="57912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Chancellor Addressing the Sevaks</a:t>
            </a:r>
            <a:endParaRPr lang="en-US" dirty="0"/>
          </a:p>
        </p:txBody>
      </p:sp>
      <p:pic>
        <p:nvPicPr>
          <p:cNvPr id="22531" name="Picture 2" descr="C:\Users\Thakor\Desktop\Sevaks Training\CIMG56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30363" y="1554163"/>
            <a:ext cx="6035675" cy="4525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Lecture on public Health</a:t>
            </a:r>
            <a:endParaRPr lang="en-US" dirty="0"/>
          </a:p>
        </p:txBody>
      </p:sp>
      <p:pic>
        <p:nvPicPr>
          <p:cNvPr id="23555" name="Picture 2" descr="C:\Users\Thakor\Desktop\Sevaks Training\ESI, Saugadh 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30363" y="1554163"/>
            <a:ext cx="6035675" cy="4525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With the Medical school dean &amp; staff</a:t>
            </a:r>
            <a:endParaRPr lang="en-US" dirty="0"/>
          </a:p>
        </p:txBody>
      </p:sp>
      <p:pic>
        <p:nvPicPr>
          <p:cNvPr id="24579" name="Picture 2" descr="C:\Users\Thakor\Desktop\Sevak Project Pictures\CIMG4569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371600"/>
            <a:ext cx="65024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Clinical rotation at the Medical school</a:t>
            </a:r>
            <a:endParaRPr lang="en-US" dirty="0"/>
          </a:p>
        </p:txBody>
      </p:sp>
      <p:pic>
        <p:nvPicPr>
          <p:cNvPr id="25603" name="Picture 2" descr="C:\Users\Thakor\Desktop\Sevak Project Pictures\ms_OPD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417638"/>
            <a:ext cx="6137275" cy="4602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Clinical rotation at the medical school</a:t>
            </a:r>
            <a:endParaRPr lang="en-US" dirty="0"/>
          </a:p>
        </p:txBody>
      </p:sp>
      <p:pic>
        <p:nvPicPr>
          <p:cNvPr id="26627" name="Picture 2" descr="C:\Users\Thakor\Desktop\Sevak Project Pictures\CIMG4979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87475" y="1371600"/>
            <a:ext cx="61976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Insulin Cooler</a:t>
            </a:r>
            <a:endParaRPr lang="en-US" dirty="0"/>
          </a:p>
        </p:txBody>
      </p:sp>
      <p:pic>
        <p:nvPicPr>
          <p:cNvPr id="27651" name="Picture 2" descr="C:\Users\Thakor\Desktop\Sevak Project Pictures\CIMG504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1790700"/>
            <a:ext cx="5029200" cy="377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ubtitle 2"/>
          <p:cNvSpPr>
            <a:spLocks noGrp="1"/>
          </p:cNvSpPr>
          <p:nvPr>
            <p:ph type="subTitle" idx="1"/>
          </p:nvPr>
        </p:nvSpPr>
        <p:spPr>
          <a:xfrm>
            <a:off x="304800" y="1905000"/>
            <a:ext cx="8458200" cy="4343400"/>
          </a:xfrm>
          <a:ln w="50800" cmpd="thickThin">
            <a:solidFill>
              <a:schemeClr val="accent1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sz="1600" b="1" smtClean="0">
                <a:solidFill>
                  <a:schemeClr val="tx1"/>
                </a:solidFill>
              </a:rPr>
              <a:t>Thakor G. Patel, MD, MACP, Chairman, USA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1600" b="1" smtClean="0">
                <a:solidFill>
                  <a:schemeClr val="tx1"/>
                </a:solidFill>
              </a:rPr>
              <a:t>Hemant Patel, MD, Co-Chairman, USA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1600" b="1" smtClean="0">
                <a:solidFill>
                  <a:srgbClr val="443329"/>
                </a:solidFill>
              </a:rPr>
              <a:t>Ranjita Misra, PhD, Co-Chairman, USA</a:t>
            </a:r>
            <a:br>
              <a:rPr lang="en-US" sz="1600" b="1" smtClean="0">
                <a:solidFill>
                  <a:srgbClr val="443329"/>
                </a:solidFill>
              </a:rPr>
            </a:br>
            <a:r>
              <a:rPr lang="en-US" sz="1600" b="1" smtClean="0">
                <a:solidFill>
                  <a:srgbClr val="443329"/>
                </a:solidFill>
              </a:rPr>
              <a:t>Padmini Balagopal, PhD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1600" b="1" smtClean="0">
                <a:solidFill>
                  <a:srgbClr val="443329"/>
                </a:solidFill>
              </a:rPr>
              <a:t>Kirtibhai D. Patel, India</a:t>
            </a:r>
          </a:p>
          <a:p>
            <a:pPr algn="ctr" eaLnBrk="1" hangingPunct="1">
              <a:lnSpc>
                <a:spcPct val="80000"/>
              </a:lnSpc>
            </a:pPr>
            <a:endParaRPr lang="en-US" sz="1600" b="1" smtClean="0">
              <a:solidFill>
                <a:srgbClr val="443329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1600" b="1" smtClean="0">
                <a:solidFill>
                  <a:srgbClr val="443329"/>
                </a:solidFill>
              </a:rPr>
              <a:t>affiliates</a:t>
            </a:r>
            <a:br>
              <a:rPr lang="en-US" sz="1600" b="1" smtClean="0">
                <a:solidFill>
                  <a:srgbClr val="443329"/>
                </a:solidFill>
              </a:rPr>
            </a:br>
            <a:r>
              <a:rPr lang="en-US" sz="1600" b="1" smtClean="0">
                <a:solidFill>
                  <a:srgbClr val="443329"/>
                </a:solidFill>
              </a:rPr>
              <a:t>Texas A&amp;M University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1600" b="1" smtClean="0">
                <a:solidFill>
                  <a:srgbClr val="443329"/>
                </a:solidFill>
              </a:rPr>
              <a:t>M.S.University, India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1600" b="1" smtClean="0">
                <a:solidFill>
                  <a:srgbClr val="443329"/>
                </a:solidFill>
              </a:rPr>
              <a:t>University of Maryland, MD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1600" b="1" smtClean="0">
                <a:solidFill>
                  <a:srgbClr val="443329"/>
                </a:solidFill>
              </a:rPr>
              <a:t>Bhartiya Seva Samaj, India</a:t>
            </a:r>
            <a:br>
              <a:rPr lang="en-US" sz="1600" b="1" smtClean="0">
                <a:solidFill>
                  <a:srgbClr val="443329"/>
                </a:solidFill>
              </a:rPr>
            </a:br>
            <a:r>
              <a:rPr lang="en-US" sz="1600" b="1" smtClean="0">
                <a:solidFill>
                  <a:srgbClr val="443329"/>
                </a:solidFill>
              </a:rPr>
              <a:t>Sponsored by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1600" b="1" smtClean="0">
                <a:solidFill>
                  <a:srgbClr val="443329"/>
                </a:solidFill>
              </a:rPr>
              <a:t>AAPI &amp; Federation of NY-NJ AAPI</a:t>
            </a:r>
          </a:p>
          <a:p>
            <a:pPr algn="ctr" eaLnBrk="1" hangingPunct="1">
              <a:lnSpc>
                <a:spcPct val="80000"/>
              </a:lnSpc>
            </a:pPr>
            <a:endParaRPr lang="en-US" sz="1600" b="1" smtClean="0">
              <a:solidFill>
                <a:srgbClr val="443329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1600" b="1" smtClean="0">
                <a:solidFill>
                  <a:srgbClr val="443329"/>
                </a:solidFill>
              </a:rPr>
              <a:t>Supported by Pfizer Inc.</a:t>
            </a:r>
          </a:p>
          <a:p>
            <a:pPr algn="ctr" eaLnBrk="1" hangingPunct="1">
              <a:lnSpc>
                <a:spcPct val="80000"/>
              </a:lnSpc>
            </a:pPr>
            <a:endParaRPr lang="en-US" sz="1100" smtClean="0">
              <a:solidFill>
                <a:srgbClr val="443329"/>
              </a:solidFill>
            </a:endParaRPr>
          </a:p>
        </p:txBody>
      </p:sp>
      <p:sp>
        <p:nvSpPr>
          <p:cNvPr id="10243" name="Rectangle 7"/>
          <p:cNvSpPr>
            <a:spLocks/>
          </p:cNvSpPr>
          <p:nvPr/>
        </p:nvSpPr>
        <p:spPr bwMode="auto">
          <a:xfrm>
            <a:off x="304800" y="7620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Sevak Project: A Model for Access to Care in Rural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Yoga Class</a:t>
            </a:r>
            <a:endParaRPr lang="en-US" dirty="0"/>
          </a:p>
        </p:txBody>
      </p:sp>
      <p:pic>
        <p:nvPicPr>
          <p:cNvPr id="28675" name="Picture 2" descr="C:\Users\Thakor\Desktop\Sevak Project Pictures\yoga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1905000"/>
            <a:ext cx="4662192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Cooking stove in the house</a:t>
            </a:r>
            <a:endParaRPr lang="en-US" dirty="0"/>
          </a:p>
        </p:txBody>
      </p:sp>
      <p:pic>
        <p:nvPicPr>
          <p:cNvPr id="29699" name="Picture 2" descr="C:\Users\Thakor\Desktop\Sevak Project Pictures\CIMG4183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2209800"/>
            <a:ext cx="4267200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Smokeless Stove</a:t>
            </a:r>
            <a:endParaRPr lang="en-US" dirty="0"/>
          </a:p>
        </p:txBody>
      </p:sp>
      <p:pic>
        <p:nvPicPr>
          <p:cNvPr id="30723" name="Picture 2" descr="C:\Users\Thakor\Desktop\Sevak Project Pictures\Smokeless_chulas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1828800"/>
            <a:ext cx="5187262" cy="396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Construction of Toilet</a:t>
            </a:r>
            <a:endParaRPr lang="en-US" dirty="0"/>
          </a:p>
        </p:txBody>
      </p:sp>
      <p:pic>
        <p:nvPicPr>
          <p:cNvPr id="31747" name="Picture 2" descr="C:\Users\Thakor\Desktop\Sevaks Training\CIMG57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30363" y="1554163"/>
            <a:ext cx="6035675" cy="4525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Newly Trained Sevak Checking FBS</a:t>
            </a:r>
            <a:endParaRPr lang="en-US" dirty="0"/>
          </a:p>
        </p:txBody>
      </p:sp>
      <p:pic>
        <p:nvPicPr>
          <p:cNvPr id="32771" name="Picture 2" descr="C:\Users\Thakor\Desktop\Sevaks Training\Sevak newly trained by another Sevak Bahda Tapi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68326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Sevak Collecting Data</a:t>
            </a:r>
            <a:endParaRPr lang="en-US" dirty="0"/>
          </a:p>
        </p:txBody>
      </p:sp>
      <p:pic>
        <p:nvPicPr>
          <p:cNvPr id="33795" name="Picture 2" descr="C:\Users\Thakor\Desktop\Sevaks Training\Sevak newly trained by another Sevak Bahda Tapi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Sevak conducting an education class</a:t>
            </a:r>
            <a:endParaRPr lang="en-US" dirty="0"/>
          </a:p>
        </p:txBody>
      </p:sp>
      <p:pic>
        <p:nvPicPr>
          <p:cNvPr id="34819" name="Picture 2" descr="C:\Users\Thakor\Desktop\Sevaks Training\Sevak newly trained by another Sevak Bahda Tapi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Sevak </a:t>
            </a:r>
            <a:r>
              <a:rPr lang="en-US" dirty="0" err="1" smtClean="0"/>
              <a:t>Visitng</a:t>
            </a:r>
            <a:r>
              <a:rPr lang="en-US" dirty="0" smtClean="0"/>
              <a:t> Patients in Kutch</a:t>
            </a:r>
            <a:endParaRPr lang="en-US" dirty="0"/>
          </a:p>
        </p:txBody>
      </p:sp>
      <p:pic>
        <p:nvPicPr>
          <p:cNvPr id="35843" name="Picture 2" descr="C:\Users\Thakor\Desktop\Sevaks Training\Bhavesh in Sonalnagar Kut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00200"/>
            <a:ext cx="38862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6867" name="Picture 2" descr="C:\Users\Thakor\Desktop\Sevaks Training\CIMG67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010400" y="-5257800"/>
            <a:ext cx="23164800" cy="173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362200"/>
            <a:ext cx="7924800" cy="685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4000" i="1" smtClean="0">
                <a:solidFill>
                  <a:schemeClr val="tx1"/>
                </a:solidFill>
                <a:latin typeface="Berlin Sans FB Demi" pitchFamily="34" charset="0"/>
              </a:rPr>
              <a:t>THANK YOU!</a:t>
            </a:r>
            <a:r>
              <a:rPr lang="en-US" sz="4000" smtClean="0">
                <a:solidFill>
                  <a:schemeClr val="tx1"/>
                </a:solidFill>
                <a:latin typeface="Berlin Sans FB Demi" pitchFamily="34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Sevak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Sevak Project is based on the U.S.Navy model of Independent Duty Corpsman</a:t>
            </a:r>
          </a:p>
          <a:p>
            <a:r>
              <a:rPr lang="en-US" smtClean="0"/>
              <a:t>A village per district (26) was selected from the state of Gujarat</a:t>
            </a:r>
          </a:p>
          <a:p>
            <a:r>
              <a:rPr lang="en-US" smtClean="0"/>
              <a:t>The average population of the village was about 1500-2500</a:t>
            </a:r>
          </a:p>
          <a:p>
            <a:r>
              <a:rPr lang="en-US" smtClean="0"/>
              <a:t>Sevaks were identified with average education of 12</a:t>
            </a:r>
            <a:r>
              <a:rPr lang="en-US" baseline="30000" smtClean="0"/>
              <a:t>th</a:t>
            </a:r>
            <a:r>
              <a:rPr lang="en-US" smtClean="0"/>
              <a:t> grade and above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Sevak 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state was divided into 4 regions and a coordinator was appointed for each of the region with graduate level education</a:t>
            </a:r>
          </a:p>
          <a:p>
            <a:r>
              <a:rPr lang="en-US" smtClean="0"/>
              <a:t>Sevaks occupation was farming, college or unemployed but had to live in the village to participate in the project</a:t>
            </a:r>
          </a:p>
          <a:p>
            <a:r>
              <a:rPr lang="en-US" smtClean="0"/>
              <a:t>They were brought to Vadodara, provided with lodging, boarding and other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Sevak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Government Medical College, Vadodara provided faculty for teaching</a:t>
            </a:r>
          </a:p>
          <a:p>
            <a:r>
              <a:rPr lang="en-US" smtClean="0"/>
              <a:t>Yoga and English classes daily each for one hour</a:t>
            </a:r>
          </a:p>
          <a:p>
            <a:r>
              <a:rPr lang="en-US" smtClean="0"/>
              <a:t>Afternoon, clinical lectures and practical</a:t>
            </a:r>
          </a:p>
          <a:p>
            <a:r>
              <a:rPr lang="en-US" smtClean="0"/>
              <a:t>One week in Ahmedabad for environment, sanitation and leadership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Sevak 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Graduation after 10 weeks with competency tests in health education, glucometers, BP and training the trainer.</a:t>
            </a:r>
          </a:p>
          <a:p>
            <a:r>
              <a:rPr lang="en-US" smtClean="0"/>
              <a:t>The Chancellor of M.S.University, also a former Queen of the State of Baroda was the keynote speaker</a:t>
            </a:r>
          </a:p>
          <a:p>
            <a:r>
              <a:rPr lang="en-US" smtClean="0"/>
              <a:t>The project has been approved by the Chief Minister of Gujarat, Mr. Modi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Sevak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sevaks are in their respective villages doing screening for diabetes and hypertension along with recording other health care problems</a:t>
            </a:r>
          </a:p>
          <a:p>
            <a:r>
              <a:rPr lang="en-US" smtClean="0"/>
              <a:t>They are required to educate the village folks about the merit of having house toilet and smokeless stoves ventilated to the outside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Sevak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coordinators will meet in Vadodara once a month and are required to visit the villages in their region once every two weeks</a:t>
            </a:r>
          </a:p>
          <a:p>
            <a:r>
              <a:rPr lang="en-US" smtClean="0"/>
              <a:t>Sevaks will meet in Vadodara quarterly and do brainstorming of ideas and lessons learned.  Will get refresher training</a:t>
            </a:r>
          </a:p>
          <a:p>
            <a:r>
              <a:rPr lang="en-US" smtClean="0"/>
              <a:t>Video teleconferencing and education of the villages is being looked at, but will require funding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Sevak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This is a three year pilot project to demonstrate that preventive model works in keeping farmers at work without illness. Identifying those with diabetes and hypertension will prevent complications</a:t>
            </a:r>
          </a:p>
          <a:p>
            <a:r>
              <a:rPr lang="en-US" smtClean="0"/>
              <a:t>Such a model has not been tried as a system</a:t>
            </a:r>
          </a:p>
          <a:p>
            <a:r>
              <a:rPr lang="en-US" smtClean="0"/>
              <a:t>The success of this model is very important as it can be applied in any developing country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425</TotalTime>
  <Words>481</Words>
  <Application>Microsoft Office PowerPoint</Application>
  <PresentationFormat>On-screen Show (4:3)</PresentationFormat>
  <Paragraphs>62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Franklin Gothic Medium</vt:lpstr>
      <vt:lpstr>Arial</vt:lpstr>
      <vt:lpstr>Franklin Gothic Book</vt:lpstr>
      <vt:lpstr>Wingdings 2</vt:lpstr>
      <vt:lpstr>Calibri</vt:lpstr>
      <vt:lpstr>Trek</vt:lpstr>
      <vt:lpstr>Slide 1</vt:lpstr>
      <vt:lpstr>Slide 2</vt:lpstr>
      <vt:lpstr>Sevak</vt:lpstr>
      <vt:lpstr>Sevak </vt:lpstr>
      <vt:lpstr>Sevak</vt:lpstr>
      <vt:lpstr>Sevak </vt:lpstr>
      <vt:lpstr>Sevak</vt:lpstr>
      <vt:lpstr>Sevak</vt:lpstr>
      <vt:lpstr>Sevak</vt:lpstr>
      <vt:lpstr>Prevalence of DM 7 Pre-diabetes in Rural &amp; Urban India</vt:lpstr>
      <vt:lpstr>Dr. T.G.Patel with J &amp; J representatives</vt:lpstr>
      <vt:lpstr>Sevaks In Ahemedabad </vt:lpstr>
      <vt:lpstr>Learning to blood sugar check</vt:lpstr>
      <vt:lpstr>Chancellor Addressing the Sevaks</vt:lpstr>
      <vt:lpstr>Lecture on public Health</vt:lpstr>
      <vt:lpstr>With the Medical school dean &amp; staff</vt:lpstr>
      <vt:lpstr>Clinical rotation at the Medical school</vt:lpstr>
      <vt:lpstr>Clinical rotation at the medical school</vt:lpstr>
      <vt:lpstr>Insulin Cooler</vt:lpstr>
      <vt:lpstr>Yoga Class</vt:lpstr>
      <vt:lpstr>Cooking stove in the house</vt:lpstr>
      <vt:lpstr>Smokeless Stove</vt:lpstr>
      <vt:lpstr>Construction of Toilet</vt:lpstr>
      <vt:lpstr>Newly Trained Sevak Checking FBS</vt:lpstr>
      <vt:lpstr>Sevak Collecting Data</vt:lpstr>
      <vt:lpstr>Sevak conducting an education class</vt:lpstr>
      <vt:lpstr>Sevak Visitng Patients in Kutch</vt:lpstr>
      <vt:lpstr>Slide 28</vt:lpstr>
      <vt:lpstr>THANK YOU! </vt:lpstr>
    </vt:vector>
  </TitlesOfParts>
  <Company>Health and Kinesiology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Brandy M. Rollins</dc:creator>
  <cp:lastModifiedBy>misra</cp:lastModifiedBy>
  <cp:revision>61</cp:revision>
  <dcterms:created xsi:type="dcterms:W3CDTF">2010-03-25T20:51:40Z</dcterms:created>
  <dcterms:modified xsi:type="dcterms:W3CDTF">2011-05-17T19:25:32Z</dcterms:modified>
</cp:coreProperties>
</file>