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84048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0D8"/>
    <a:srgbClr val="000066"/>
    <a:srgbClr val="FF0000"/>
    <a:srgbClr val="0000CC"/>
    <a:srgbClr val="990099"/>
    <a:srgbClr val="FF9900"/>
    <a:srgbClr val="FFCC00"/>
    <a:srgbClr val="FFE5E5"/>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9" autoAdjust="0"/>
    <p:restoredTop sz="99828" autoAdjust="0"/>
  </p:normalViewPr>
  <p:slideViewPr>
    <p:cSldViewPr snapToGrid="0">
      <p:cViewPr>
        <p:scale>
          <a:sx n="50" d="100"/>
          <a:sy n="50" d="100"/>
        </p:scale>
        <p:origin x="4290" y="-90"/>
      </p:cViewPr>
      <p:guideLst>
        <p:guide orient="horz" pos="3024"/>
        <p:guide pos="312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E518BF1-F6DA-40F3-AF7B-C5663494BA8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623992AF-30DB-4455-8719-A8F90197F7CB}" type="datetimeFigureOut">
              <a:rPr lang="en-US"/>
              <a:pPr/>
              <a:t>11/5/2010</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6AC9E52-CB6D-4416-942A-1AFFDEA179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CD90370-DCF0-4139-B756-2214CF9555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DF59BD0-1C29-40C3-A3A1-8EE7E513ED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413125"/>
            <a:ext cx="10880725" cy="307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413125"/>
            <a:ext cx="32492950" cy="307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341DE9-F325-47BA-9129-C31D6B1A4D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EF2AE9B-BD79-432F-89D8-E49ADF42330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BBA0642-B2BD-42C2-9463-DA3D93E076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1095038"/>
            <a:ext cx="21686837"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1095038"/>
            <a:ext cx="21686838"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E95C9ED-7435-46FF-9700-5D6474CBA2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A591E6D-47BF-4330-8B64-FF8F9ECBC0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833EF3A-3CCC-4848-994A-DD973A389E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A54FB98-5123-4F60-927C-45FC098936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E2EAAF5-66A8-4224-8347-A9CCD53AEC3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67D1B13-FBF8-4A05-A6C0-15125FD6B8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40163" y="3413125"/>
            <a:ext cx="43526075" cy="6400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840163" y="11095038"/>
            <a:ext cx="43526075" cy="23042562"/>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34991675"/>
            <a:ext cx="10668000" cy="25590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defRPr sz="7800"/>
            </a:lvl1pPr>
          </a:lstStyle>
          <a:p>
            <a:endParaRPr lang="en-US"/>
          </a:p>
        </p:txBody>
      </p:sp>
      <p:sp>
        <p:nvSpPr>
          <p:cNvPr id="1029" name="Rectangle 5"/>
          <p:cNvSpPr>
            <a:spLocks noGrp="1" noChangeArrowheads="1"/>
          </p:cNvSpPr>
          <p:nvPr>
            <p:ph type="ftr" sz="quarter" idx="3"/>
          </p:nvPr>
        </p:nvSpPr>
        <p:spPr bwMode="auto">
          <a:xfrm>
            <a:off x="17495838" y="34991675"/>
            <a:ext cx="16214725" cy="25590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ctr">
              <a:defRPr sz="7800"/>
            </a:lvl1pPr>
          </a:lstStyle>
          <a:p>
            <a:endParaRPr lang="en-US"/>
          </a:p>
        </p:txBody>
      </p:sp>
      <p:sp>
        <p:nvSpPr>
          <p:cNvPr id="1030" name="Rectangle 6"/>
          <p:cNvSpPr>
            <a:spLocks noGrp="1" noChangeArrowheads="1"/>
          </p:cNvSpPr>
          <p:nvPr>
            <p:ph type="sldNum" sz="quarter" idx="4"/>
          </p:nvPr>
        </p:nvSpPr>
        <p:spPr bwMode="auto">
          <a:xfrm>
            <a:off x="36698238" y="34991675"/>
            <a:ext cx="10668000" cy="255905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r">
              <a:defRPr sz="7800"/>
            </a:lvl1pPr>
          </a:lstStyle>
          <a:p>
            <a:fld id="{13EA6207-B0A3-4476-B5C4-93750376A0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121275" rtl="0" eaLnBrk="0" fontAlgn="base" hangingPunct="0">
        <a:spcBef>
          <a:spcPct val="0"/>
        </a:spcBef>
        <a:spcAft>
          <a:spcPct val="0"/>
        </a:spcAft>
        <a:defRPr sz="24600">
          <a:solidFill>
            <a:schemeClr val="tx2"/>
          </a:solidFill>
          <a:latin typeface="+mj-lt"/>
          <a:ea typeface="+mj-ea"/>
          <a:cs typeface="+mj-cs"/>
        </a:defRPr>
      </a:lvl1pPr>
      <a:lvl2pPr algn="ctr" defTabSz="5121275" rtl="0" eaLnBrk="0" fontAlgn="base" hangingPunct="0">
        <a:spcBef>
          <a:spcPct val="0"/>
        </a:spcBef>
        <a:spcAft>
          <a:spcPct val="0"/>
        </a:spcAft>
        <a:defRPr sz="24600">
          <a:solidFill>
            <a:schemeClr val="tx2"/>
          </a:solidFill>
          <a:latin typeface="Times New Roman" pitchFamily="18" charset="0"/>
        </a:defRPr>
      </a:lvl2pPr>
      <a:lvl3pPr algn="ctr" defTabSz="5121275" rtl="0" eaLnBrk="0" fontAlgn="base" hangingPunct="0">
        <a:spcBef>
          <a:spcPct val="0"/>
        </a:spcBef>
        <a:spcAft>
          <a:spcPct val="0"/>
        </a:spcAft>
        <a:defRPr sz="24600">
          <a:solidFill>
            <a:schemeClr val="tx2"/>
          </a:solidFill>
          <a:latin typeface="Times New Roman" pitchFamily="18" charset="0"/>
        </a:defRPr>
      </a:lvl3pPr>
      <a:lvl4pPr algn="ctr" defTabSz="5121275" rtl="0" eaLnBrk="0" fontAlgn="base" hangingPunct="0">
        <a:spcBef>
          <a:spcPct val="0"/>
        </a:spcBef>
        <a:spcAft>
          <a:spcPct val="0"/>
        </a:spcAft>
        <a:defRPr sz="24600">
          <a:solidFill>
            <a:schemeClr val="tx2"/>
          </a:solidFill>
          <a:latin typeface="Times New Roman" pitchFamily="18" charset="0"/>
        </a:defRPr>
      </a:lvl4pPr>
      <a:lvl5pPr algn="ctr" defTabSz="5121275" rtl="0" eaLnBrk="0" fontAlgn="base" hangingPunct="0">
        <a:spcBef>
          <a:spcPct val="0"/>
        </a:spcBef>
        <a:spcAft>
          <a:spcPct val="0"/>
        </a:spcAft>
        <a:defRPr sz="24600">
          <a:solidFill>
            <a:schemeClr val="tx2"/>
          </a:solidFill>
          <a:latin typeface="Times New Roman" pitchFamily="18" charset="0"/>
        </a:defRPr>
      </a:lvl5pPr>
      <a:lvl6pPr marL="457200" algn="ctr" defTabSz="5121275" rtl="0" fontAlgn="base">
        <a:spcBef>
          <a:spcPct val="0"/>
        </a:spcBef>
        <a:spcAft>
          <a:spcPct val="0"/>
        </a:spcAft>
        <a:defRPr sz="24600">
          <a:solidFill>
            <a:schemeClr val="tx2"/>
          </a:solidFill>
          <a:latin typeface="Times New Roman" pitchFamily="18" charset="0"/>
        </a:defRPr>
      </a:lvl6pPr>
      <a:lvl7pPr marL="914400" algn="ctr" defTabSz="5121275" rtl="0" fontAlgn="base">
        <a:spcBef>
          <a:spcPct val="0"/>
        </a:spcBef>
        <a:spcAft>
          <a:spcPct val="0"/>
        </a:spcAft>
        <a:defRPr sz="24600">
          <a:solidFill>
            <a:schemeClr val="tx2"/>
          </a:solidFill>
          <a:latin typeface="Times New Roman" pitchFamily="18" charset="0"/>
        </a:defRPr>
      </a:lvl7pPr>
      <a:lvl8pPr marL="1371600" algn="ctr" defTabSz="5121275" rtl="0" fontAlgn="base">
        <a:spcBef>
          <a:spcPct val="0"/>
        </a:spcBef>
        <a:spcAft>
          <a:spcPct val="0"/>
        </a:spcAft>
        <a:defRPr sz="24600">
          <a:solidFill>
            <a:schemeClr val="tx2"/>
          </a:solidFill>
          <a:latin typeface="Times New Roman" pitchFamily="18" charset="0"/>
        </a:defRPr>
      </a:lvl8pPr>
      <a:lvl9pPr marL="1828800" algn="ctr" defTabSz="5121275" rtl="0" fontAlgn="base">
        <a:spcBef>
          <a:spcPct val="0"/>
        </a:spcBef>
        <a:spcAft>
          <a:spcPct val="0"/>
        </a:spcAft>
        <a:defRPr sz="24600">
          <a:solidFill>
            <a:schemeClr val="tx2"/>
          </a:solidFill>
          <a:latin typeface="Times New Roman" pitchFamily="18"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mn-ea"/>
          <a:cs typeface="+mn-cs"/>
        </a:defRPr>
      </a:lvl1pPr>
      <a:lvl2pPr marL="4160838" indent="-1600200" algn="l" defTabSz="5121275" rtl="0" eaLnBrk="0" fontAlgn="base" hangingPunct="0">
        <a:spcBef>
          <a:spcPct val="20000"/>
        </a:spcBef>
        <a:spcAft>
          <a:spcPct val="0"/>
        </a:spcAft>
        <a:buChar char="–"/>
        <a:defRPr sz="15700">
          <a:solidFill>
            <a:schemeClr val="tx1"/>
          </a:solidFill>
          <a:latin typeface="+mn-lt"/>
        </a:defRPr>
      </a:lvl2pPr>
      <a:lvl3pPr marL="6400800" indent="-1279525" algn="l" defTabSz="5121275" rtl="0" eaLnBrk="0" fontAlgn="base" hangingPunct="0">
        <a:spcBef>
          <a:spcPct val="20000"/>
        </a:spcBef>
        <a:spcAft>
          <a:spcPct val="0"/>
        </a:spcAft>
        <a:buChar char="•"/>
        <a:defRPr sz="13400">
          <a:solidFill>
            <a:schemeClr val="tx1"/>
          </a:solidFill>
          <a:latin typeface="+mn-lt"/>
        </a:defRPr>
      </a:lvl3pPr>
      <a:lvl4pPr marL="8961438" indent="-1281113" algn="l" defTabSz="5121275" rtl="0" eaLnBrk="0" fontAlgn="base" hangingPunct="0">
        <a:spcBef>
          <a:spcPct val="20000"/>
        </a:spcBef>
        <a:spcAft>
          <a:spcPct val="0"/>
        </a:spcAft>
        <a:buChar char="–"/>
        <a:defRPr sz="11200">
          <a:solidFill>
            <a:schemeClr val="tx1"/>
          </a:solidFill>
          <a:latin typeface="+mn-lt"/>
        </a:defRPr>
      </a:lvl4pPr>
      <a:lvl5pPr marL="11522075" indent="-1281113" algn="l" defTabSz="5121275" rtl="0" eaLnBrk="0" fontAlgn="base" hangingPunct="0">
        <a:spcBef>
          <a:spcPct val="20000"/>
        </a:spcBef>
        <a:spcAft>
          <a:spcPct val="0"/>
        </a:spcAft>
        <a:buChar char="»"/>
        <a:defRPr sz="11200">
          <a:solidFill>
            <a:schemeClr val="tx1"/>
          </a:solidFill>
          <a:latin typeface="+mn-lt"/>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8.gif"/><Relationship Id="rId5" Type="http://schemas.openxmlformats.org/officeDocument/2006/relationships/image" Target="../media/image6.png"/><Relationship Id="rId10" Type="http://schemas.openxmlformats.org/officeDocument/2006/relationships/oleObject" Target="../embeddings/oleObject4.bin"/><Relationship Id="rId4" Type="http://schemas.openxmlformats.org/officeDocument/2006/relationships/image" Target="../media/image1.jpeg"/><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descr="Parchment"/>
          <p:cNvSpPr txBox="1">
            <a:spLocks noChangeArrowheads="1"/>
          </p:cNvSpPr>
          <p:nvPr/>
        </p:nvSpPr>
        <p:spPr bwMode="auto">
          <a:xfrm>
            <a:off x="1524000" y="2209800"/>
            <a:ext cx="48044100" cy="5216813"/>
          </a:xfrm>
          <a:prstGeom prst="rect">
            <a:avLst/>
          </a:prstGeom>
          <a:blipFill dpi="0" rotWithShape="1">
            <a:blip r:embed="rId4" cstate="print"/>
            <a:srcRect/>
            <a:tile tx="0" ty="0" sx="100000" sy="100000" flip="none" algn="tl"/>
          </a:blipFill>
          <a:ln w="9525">
            <a:noFill/>
            <a:miter lim="800000"/>
            <a:headEnd/>
            <a:tailEnd/>
          </a:ln>
        </p:spPr>
        <p:txBody>
          <a:bodyPr>
            <a:spAutoFit/>
          </a:bodyPr>
          <a:lstStyle/>
          <a:p>
            <a:pPr algn="ctr">
              <a:spcBef>
                <a:spcPct val="15000"/>
              </a:spcBef>
              <a:defRPr/>
            </a:pPr>
            <a:r>
              <a:rPr lang="en-US" sz="7200" b="1" dirty="0" smtClean="0"/>
              <a:t>Psychosocial </a:t>
            </a:r>
            <a:r>
              <a:rPr lang="en-US" sz="7200" b="1" dirty="0"/>
              <a:t>Factors and </a:t>
            </a:r>
            <a:r>
              <a:rPr lang="en-US" sz="7200" b="1" dirty="0" err="1"/>
              <a:t>Glycemic</a:t>
            </a:r>
            <a:r>
              <a:rPr lang="en-US" sz="7200" b="1" dirty="0"/>
              <a:t> Control in Mexican Americans with Type 2 Diabetes</a:t>
            </a:r>
            <a:endParaRPr lang="en-US" sz="7200" dirty="0"/>
          </a:p>
          <a:p>
            <a:pPr algn="ctr">
              <a:spcBef>
                <a:spcPct val="15000"/>
              </a:spcBef>
              <a:defRPr/>
            </a:pPr>
            <a:endParaRPr lang="en-US" sz="7200" b="1" dirty="0">
              <a:solidFill>
                <a:srgbClr val="000066"/>
              </a:solidFill>
              <a:effectLst>
                <a:outerShdw blurRad="38100" dist="38100" dir="2700000" algn="tl">
                  <a:srgbClr val="C0C0C0"/>
                </a:outerShdw>
              </a:effectLst>
              <a:latin typeface="Tahoma" pitchFamily="34" charset="0"/>
            </a:endParaRPr>
          </a:p>
          <a:p>
            <a:pPr algn="ctr">
              <a:lnSpc>
                <a:spcPct val="75000"/>
              </a:lnSpc>
              <a:spcBef>
                <a:spcPct val="15000"/>
              </a:spcBef>
              <a:defRPr/>
            </a:pPr>
            <a:r>
              <a:rPr lang="es-MX" altLang="ko-KR" sz="4800" b="1" dirty="0" smtClean="0">
                <a:ea typeface="굴림" pitchFamily="34" charset="-127"/>
              </a:rPr>
              <a:t>Isaac Salvdivar</a:t>
            </a:r>
            <a:r>
              <a:rPr lang="es-MX" altLang="ko-KR" sz="4800" b="1" baseline="30000" dirty="0">
                <a:ea typeface="굴림" pitchFamily="34" charset="-127"/>
              </a:rPr>
              <a:t>1</a:t>
            </a:r>
            <a:r>
              <a:rPr lang="es-MX" altLang="ko-KR" sz="4800" b="1" dirty="0" smtClean="0">
                <a:ea typeface="굴림" pitchFamily="34" charset="-127"/>
              </a:rPr>
              <a:t> &amp; Ranjita Misra</a:t>
            </a:r>
            <a:r>
              <a:rPr lang="es-MX" altLang="ko-KR" sz="4800" b="1" baseline="30000" dirty="0" smtClean="0">
                <a:ea typeface="굴림" pitchFamily="34" charset="-127"/>
              </a:rPr>
              <a:t>2</a:t>
            </a:r>
            <a:endParaRPr lang="es-MX" altLang="ko-KR" sz="5400" dirty="0">
              <a:ea typeface="굴림" pitchFamily="34" charset="-127"/>
            </a:endParaRPr>
          </a:p>
          <a:p>
            <a:pPr algn="ctr">
              <a:lnSpc>
                <a:spcPct val="75000"/>
              </a:lnSpc>
              <a:spcBef>
                <a:spcPct val="50000"/>
              </a:spcBef>
              <a:defRPr/>
            </a:pPr>
            <a:r>
              <a:rPr lang="en-US" altLang="ko-KR" sz="3600" baseline="30000" dirty="0">
                <a:ea typeface="굴림" pitchFamily="34" charset="-127"/>
              </a:rPr>
              <a:t>1</a:t>
            </a:r>
            <a:r>
              <a:rPr lang="en-US" altLang="ko-KR" sz="3600" dirty="0" smtClean="0">
                <a:ea typeface="굴림" pitchFamily="34" charset="-127"/>
              </a:rPr>
              <a:t> Educational Psychology, Texas </a:t>
            </a:r>
            <a:r>
              <a:rPr lang="en-US" altLang="ko-KR" sz="3600" dirty="0">
                <a:ea typeface="굴림" pitchFamily="34" charset="-127"/>
              </a:rPr>
              <a:t>A &amp; M </a:t>
            </a:r>
            <a:r>
              <a:rPr lang="en-US" altLang="ko-KR" sz="3600" dirty="0" smtClean="0">
                <a:ea typeface="굴림" pitchFamily="34" charset="-127"/>
              </a:rPr>
              <a:t>University</a:t>
            </a:r>
            <a:r>
              <a:rPr lang="en-US" altLang="ko-KR" sz="3600" dirty="0">
                <a:ea typeface="굴림" pitchFamily="34" charset="-127"/>
              </a:rPr>
              <a:t>, College Station</a:t>
            </a:r>
            <a:r>
              <a:rPr lang="en-US" altLang="ko-KR" sz="3600" dirty="0" smtClean="0">
                <a:ea typeface="굴림" pitchFamily="34" charset="-127"/>
              </a:rPr>
              <a:t>, TX</a:t>
            </a:r>
          </a:p>
          <a:p>
            <a:pPr algn="ctr">
              <a:lnSpc>
                <a:spcPct val="75000"/>
              </a:lnSpc>
              <a:spcBef>
                <a:spcPct val="50000"/>
              </a:spcBef>
              <a:defRPr/>
            </a:pPr>
            <a:r>
              <a:rPr lang="en-US" altLang="ko-KR" sz="3600" baseline="30000" dirty="0" smtClean="0">
                <a:ea typeface="굴림" pitchFamily="34" charset="-127"/>
              </a:rPr>
              <a:t>2</a:t>
            </a:r>
            <a:r>
              <a:rPr lang="en-US" altLang="ko-KR" sz="3600" dirty="0" smtClean="0">
                <a:ea typeface="굴림" pitchFamily="34" charset="-127"/>
              </a:rPr>
              <a:t> </a:t>
            </a:r>
            <a:r>
              <a:rPr lang="en-US" altLang="ko-KR" sz="3600" dirty="0">
                <a:ea typeface="굴림" pitchFamily="34" charset="-127"/>
              </a:rPr>
              <a:t>Kinesiology &amp; Health Education, Texas A &amp; M University , College Station, TX</a:t>
            </a:r>
          </a:p>
          <a:p>
            <a:pPr algn="ctr">
              <a:lnSpc>
                <a:spcPct val="75000"/>
              </a:lnSpc>
              <a:spcBef>
                <a:spcPct val="50000"/>
              </a:spcBef>
              <a:defRPr/>
            </a:pPr>
            <a:endParaRPr lang="en-US" sz="3600" dirty="0">
              <a:ea typeface="굴림" pitchFamily="34" charset="-127"/>
            </a:endParaRPr>
          </a:p>
        </p:txBody>
      </p:sp>
      <p:sp>
        <p:nvSpPr>
          <p:cNvPr id="1038" name="Line 27"/>
          <p:cNvSpPr>
            <a:spLocks noChangeShapeType="1"/>
          </p:cNvSpPr>
          <p:nvPr/>
        </p:nvSpPr>
        <p:spPr bwMode="auto">
          <a:xfrm>
            <a:off x="685800" y="-28575"/>
            <a:ext cx="0" cy="38433375"/>
          </a:xfrm>
          <a:prstGeom prst="line">
            <a:avLst/>
          </a:prstGeom>
          <a:noFill/>
          <a:ln w="1524000">
            <a:solidFill>
              <a:srgbClr val="A50021"/>
            </a:solidFill>
            <a:round/>
            <a:headEnd/>
            <a:tailEnd/>
          </a:ln>
        </p:spPr>
        <p:txBody>
          <a:bodyPr/>
          <a:lstStyle/>
          <a:p>
            <a:endParaRPr lang="en-US"/>
          </a:p>
        </p:txBody>
      </p:sp>
      <p:sp>
        <p:nvSpPr>
          <p:cNvPr id="1039" name="Line 28"/>
          <p:cNvSpPr>
            <a:spLocks noChangeShapeType="1"/>
          </p:cNvSpPr>
          <p:nvPr/>
        </p:nvSpPr>
        <p:spPr bwMode="auto">
          <a:xfrm>
            <a:off x="50444400" y="-28575"/>
            <a:ext cx="0" cy="38433375"/>
          </a:xfrm>
          <a:prstGeom prst="line">
            <a:avLst/>
          </a:prstGeom>
          <a:noFill/>
          <a:ln w="1524000">
            <a:solidFill>
              <a:srgbClr val="990033"/>
            </a:solidFill>
            <a:round/>
            <a:headEnd/>
            <a:tailEnd/>
          </a:ln>
        </p:spPr>
        <p:txBody>
          <a:bodyPr/>
          <a:lstStyle/>
          <a:p>
            <a:endParaRPr lang="en-US"/>
          </a:p>
        </p:txBody>
      </p:sp>
      <p:sp>
        <p:nvSpPr>
          <p:cNvPr id="1040" name="Line 33"/>
          <p:cNvSpPr>
            <a:spLocks noChangeShapeType="1"/>
          </p:cNvSpPr>
          <p:nvPr/>
        </p:nvSpPr>
        <p:spPr bwMode="auto">
          <a:xfrm>
            <a:off x="1447800" y="738188"/>
            <a:ext cx="48263175" cy="0"/>
          </a:xfrm>
          <a:prstGeom prst="line">
            <a:avLst/>
          </a:prstGeom>
          <a:noFill/>
          <a:ln w="1524000">
            <a:solidFill>
              <a:srgbClr val="990033"/>
            </a:solidFill>
            <a:round/>
            <a:headEnd/>
            <a:tailEnd/>
          </a:ln>
        </p:spPr>
        <p:txBody>
          <a:bodyPr/>
          <a:lstStyle/>
          <a:p>
            <a:endParaRPr lang="en-US"/>
          </a:p>
        </p:txBody>
      </p:sp>
      <p:sp>
        <p:nvSpPr>
          <p:cNvPr id="1041" name="Line 34"/>
          <p:cNvSpPr>
            <a:spLocks noChangeShapeType="1"/>
          </p:cNvSpPr>
          <p:nvPr/>
        </p:nvSpPr>
        <p:spPr bwMode="auto">
          <a:xfrm>
            <a:off x="1447800" y="37642800"/>
            <a:ext cx="48277463" cy="0"/>
          </a:xfrm>
          <a:prstGeom prst="line">
            <a:avLst/>
          </a:prstGeom>
          <a:noFill/>
          <a:ln w="1524000">
            <a:solidFill>
              <a:srgbClr val="990033"/>
            </a:solidFill>
            <a:round/>
            <a:headEnd/>
            <a:tailEnd/>
          </a:ln>
        </p:spPr>
        <p:txBody>
          <a:bodyPr/>
          <a:lstStyle/>
          <a:p>
            <a:endParaRPr lang="en-US"/>
          </a:p>
        </p:txBody>
      </p:sp>
      <p:sp>
        <p:nvSpPr>
          <p:cNvPr id="1042" name="Line 35"/>
          <p:cNvSpPr>
            <a:spLocks noChangeShapeType="1"/>
          </p:cNvSpPr>
          <p:nvPr/>
        </p:nvSpPr>
        <p:spPr bwMode="auto">
          <a:xfrm>
            <a:off x="1447800" y="7315200"/>
            <a:ext cx="48234600" cy="0"/>
          </a:xfrm>
          <a:prstGeom prst="line">
            <a:avLst/>
          </a:prstGeom>
          <a:noFill/>
          <a:ln w="508000">
            <a:solidFill>
              <a:srgbClr val="990033"/>
            </a:solidFill>
            <a:round/>
            <a:headEnd/>
            <a:tailEnd/>
          </a:ln>
        </p:spPr>
        <p:txBody>
          <a:bodyPr/>
          <a:lstStyle/>
          <a:p>
            <a:endParaRPr lang="en-US"/>
          </a:p>
        </p:txBody>
      </p:sp>
      <p:sp>
        <p:nvSpPr>
          <p:cNvPr id="1043" name="Line 36"/>
          <p:cNvSpPr>
            <a:spLocks noChangeShapeType="1"/>
          </p:cNvSpPr>
          <p:nvPr/>
        </p:nvSpPr>
        <p:spPr bwMode="auto">
          <a:xfrm>
            <a:off x="14611350" y="7248525"/>
            <a:ext cx="0" cy="29565600"/>
          </a:xfrm>
          <a:prstGeom prst="line">
            <a:avLst/>
          </a:prstGeom>
          <a:noFill/>
          <a:ln w="381000">
            <a:solidFill>
              <a:srgbClr val="990033"/>
            </a:solidFill>
            <a:round/>
            <a:headEnd/>
            <a:tailEnd/>
          </a:ln>
        </p:spPr>
        <p:txBody>
          <a:bodyPr/>
          <a:lstStyle/>
          <a:p>
            <a:endParaRPr lang="en-US"/>
          </a:p>
        </p:txBody>
      </p:sp>
      <p:sp>
        <p:nvSpPr>
          <p:cNvPr id="1044" name="Line 37"/>
          <p:cNvSpPr>
            <a:spLocks noChangeShapeType="1"/>
          </p:cNvSpPr>
          <p:nvPr/>
        </p:nvSpPr>
        <p:spPr bwMode="auto">
          <a:xfrm>
            <a:off x="35585400" y="7400925"/>
            <a:ext cx="0" cy="29565600"/>
          </a:xfrm>
          <a:prstGeom prst="line">
            <a:avLst/>
          </a:prstGeom>
          <a:noFill/>
          <a:ln w="381000">
            <a:solidFill>
              <a:srgbClr val="990033"/>
            </a:solidFill>
            <a:round/>
            <a:headEnd/>
            <a:tailEnd/>
          </a:ln>
        </p:spPr>
        <p:txBody>
          <a:bodyPr/>
          <a:lstStyle/>
          <a:p>
            <a:endParaRPr lang="en-US"/>
          </a:p>
        </p:txBody>
      </p:sp>
      <p:sp>
        <p:nvSpPr>
          <p:cNvPr id="1045" name="Rectangle 114"/>
          <p:cNvSpPr>
            <a:spLocks noChangeArrowheads="1"/>
          </p:cNvSpPr>
          <p:nvPr/>
        </p:nvSpPr>
        <p:spPr bwMode="auto">
          <a:xfrm>
            <a:off x="1463040" y="24335740"/>
            <a:ext cx="12687300" cy="5755422"/>
          </a:xfrm>
          <a:prstGeom prst="rect">
            <a:avLst/>
          </a:prstGeom>
          <a:noFill/>
          <a:ln w="9525">
            <a:noFill/>
            <a:miter lim="800000"/>
            <a:headEnd/>
            <a:tailEnd/>
          </a:ln>
          <a:effectLst/>
        </p:spPr>
        <p:txBody>
          <a:bodyPr wrap="square">
            <a:spAutoFit/>
          </a:bodyPr>
          <a:lstStyle/>
          <a:p>
            <a:pPr marL="457200" indent="-457200" eaLnBrk="0" hangingPunct="0">
              <a:spcBef>
                <a:spcPts val="1200"/>
              </a:spcBef>
              <a:spcAft>
                <a:spcPts val="1200"/>
              </a:spcAft>
              <a:buFontTx/>
              <a:buBlip>
                <a:blip r:embed="rId5"/>
              </a:buBlip>
              <a:tabLst>
                <a:tab pos="457200" algn="l"/>
              </a:tabLst>
            </a:pPr>
            <a:r>
              <a:rPr lang="en-US" altLang="ko-KR" sz="3200" b="1" dirty="0" smtClean="0">
                <a:solidFill>
                  <a:srgbClr val="000066"/>
                </a:solidFill>
                <a:latin typeface="+mn-lt"/>
                <a:ea typeface="굴림" pitchFamily="34" charset="-127"/>
              </a:rPr>
              <a:t>Hispanic-Americans  comprise 14% of the US population. </a:t>
            </a:r>
          </a:p>
          <a:p>
            <a:pPr marL="457200" indent="-457200" eaLnBrk="0" hangingPunct="0">
              <a:spcBef>
                <a:spcPts val="1200"/>
              </a:spcBef>
              <a:spcAft>
                <a:spcPts val="1200"/>
              </a:spcAft>
              <a:buFontTx/>
              <a:buBlip>
                <a:blip r:embed="rId5"/>
              </a:buBlip>
              <a:tabLst>
                <a:tab pos="457200" algn="l"/>
              </a:tabLst>
            </a:pPr>
            <a:r>
              <a:rPr lang="en-US" sz="3200" b="1" dirty="0" smtClean="0">
                <a:solidFill>
                  <a:srgbClr val="000066"/>
                </a:solidFill>
                <a:latin typeface="+mn-lt"/>
              </a:rPr>
              <a:t>Mexican Americans, the largest Hispanic population are disproportionately burdened by diabetes  and related mortality.  </a:t>
            </a:r>
          </a:p>
          <a:p>
            <a:pPr marL="457200" indent="-457200" eaLnBrk="0" hangingPunct="0">
              <a:spcBef>
                <a:spcPts val="1200"/>
              </a:spcBef>
              <a:spcAft>
                <a:spcPts val="1200"/>
              </a:spcAft>
              <a:buFontTx/>
              <a:buBlip>
                <a:blip r:embed="rId5"/>
              </a:buBlip>
              <a:tabLst>
                <a:tab pos="457200" algn="l"/>
              </a:tabLst>
            </a:pPr>
            <a:r>
              <a:rPr lang="en-US" sz="3200" b="1" dirty="0" smtClean="0">
                <a:solidFill>
                  <a:srgbClr val="000066"/>
                </a:solidFill>
                <a:latin typeface="+mn-lt"/>
              </a:rPr>
              <a:t>2% of diabetes patients have depression that impedes on coping with the disease and self-management behaviors. </a:t>
            </a:r>
            <a:endParaRPr lang="en-US" altLang="ko-KR" sz="3200" b="1" dirty="0">
              <a:solidFill>
                <a:srgbClr val="000066"/>
              </a:solidFill>
              <a:latin typeface="+mn-lt"/>
              <a:ea typeface="굴림" pitchFamily="34" charset="-127"/>
            </a:endParaRPr>
          </a:p>
          <a:p>
            <a:pPr marL="457200" indent="-457200">
              <a:spcBef>
                <a:spcPts val="1200"/>
              </a:spcBef>
              <a:spcAft>
                <a:spcPts val="1200"/>
              </a:spcAft>
              <a:buFontTx/>
              <a:buBlip>
                <a:blip r:embed="rId5"/>
              </a:buBlip>
              <a:tabLst>
                <a:tab pos="457200" algn="l"/>
              </a:tabLst>
            </a:pPr>
            <a:r>
              <a:rPr lang="en-US" altLang="ko-KR" sz="3200" b="1" dirty="0" smtClean="0">
                <a:solidFill>
                  <a:srgbClr val="000066"/>
                </a:solidFill>
                <a:latin typeface="+mn-lt"/>
                <a:ea typeface="굴림" pitchFamily="34" charset="-127"/>
              </a:rPr>
              <a:t>A </a:t>
            </a:r>
            <a:r>
              <a:rPr lang="en-US" altLang="ko-KR" sz="3200" b="1" dirty="0">
                <a:solidFill>
                  <a:srgbClr val="000066"/>
                </a:solidFill>
                <a:latin typeface="+mn-lt"/>
                <a:ea typeface="굴림" pitchFamily="34" charset="-127"/>
              </a:rPr>
              <a:t>high prevalence of overweight among Hispanic children, especially among elementary-school students, has been confirmed in Texas.</a:t>
            </a:r>
          </a:p>
          <a:p>
            <a:pPr marL="457200" indent="-457200">
              <a:spcBef>
                <a:spcPts val="1200"/>
              </a:spcBef>
              <a:spcAft>
                <a:spcPts val="1200"/>
              </a:spcAft>
              <a:buFontTx/>
              <a:buBlip>
                <a:blip r:embed="rId5"/>
              </a:buBlip>
              <a:tabLst>
                <a:tab pos="457200" algn="l"/>
              </a:tabLst>
            </a:pPr>
            <a:r>
              <a:rPr lang="en-US" altLang="ko-KR" sz="3200" b="1" dirty="0" smtClean="0">
                <a:solidFill>
                  <a:srgbClr val="000066"/>
                </a:solidFill>
                <a:latin typeface="+mn-lt"/>
                <a:ea typeface="굴림" pitchFamily="34" charset="-127"/>
              </a:rPr>
              <a:t>Evidence </a:t>
            </a:r>
            <a:r>
              <a:rPr lang="en-US" altLang="ko-KR" sz="3200" b="1" dirty="0">
                <a:solidFill>
                  <a:srgbClr val="000066"/>
                </a:solidFill>
                <a:latin typeface="+mn-lt"/>
                <a:ea typeface="굴림" pitchFamily="34" charset="-127"/>
              </a:rPr>
              <a:t>demonstrates that overweight children are more likely to become overweight adults</a:t>
            </a:r>
            <a:r>
              <a:rPr lang="en-US" altLang="ko-KR" sz="3200" b="1" dirty="0" smtClean="0">
                <a:solidFill>
                  <a:srgbClr val="000066"/>
                </a:solidFill>
                <a:latin typeface="+mn-lt"/>
                <a:ea typeface="굴림" pitchFamily="34" charset="-127"/>
              </a:rPr>
              <a:t>.</a:t>
            </a:r>
          </a:p>
        </p:txBody>
      </p:sp>
      <p:sp>
        <p:nvSpPr>
          <p:cNvPr id="1046" name="Text Box 120"/>
          <p:cNvSpPr txBox="1">
            <a:spLocks noChangeArrowheads="1"/>
          </p:cNvSpPr>
          <p:nvPr/>
        </p:nvSpPr>
        <p:spPr bwMode="auto">
          <a:xfrm>
            <a:off x="13830300" y="9944100"/>
            <a:ext cx="7229475" cy="457200"/>
          </a:xfrm>
          <a:prstGeom prst="rect">
            <a:avLst/>
          </a:prstGeom>
          <a:noFill/>
          <a:ln w="9525">
            <a:noFill/>
            <a:miter lim="800000"/>
            <a:headEnd/>
            <a:tailEnd/>
          </a:ln>
        </p:spPr>
        <p:txBody>
          <a:bodyPr>
            <a:spAutoFit/>
          </a:bodyPr>
          <a:lstStyle/>
          <a:p>
            <a:pPr>
              <a:spcBef>
                <a:spcPct val="50000"/>
              </a:spcBef>
            </a:pPr>
            <a:endParaRPr lang="en-US"/>
          </a:p>
        </p:txBody>
      </p:sp>
      <p:sp>
        <p:nvSpPr>
          <p:cNvPr id="1047" name="Text Box 123"/>
          <p:cNvSpPr txBox="1">
            <a:spLocks noChangeArrowheads="1"/>
          </p:cNvSpPr>
          <p:nvPr/>
        </p:nvSpPr>
        <p:spPr bwMode="auto">
          <a:xfrm>
            <a:off x="13315950" y="9858375"/>
            <a:ext cx="9058275" cy="457200"/>
          </a:xfrm>
          <a:prstGeom prst="rect">
            <a:avLst/>
          </a:prstGeom>
          <a:noFill/>
          <a:ln w="9525">
            <a:noFill/>
            <a:miter lim="800000"/>
            <a:headEnd/>
            <a:tailEnd/>
          </a:ln>
        </p:spPr>
        <p:txBody>
          <a:bodyPr>
            <a:spAutoFit/>
          </a:bodyPr>
          <a:lstStyle/>
          <a:p>
            <a:pPr>
              <a:spcBef>
                <a:spcPct val="50000"/>
              </a:spcBef>
            </a:pPr>
            <a:endParaRPr lang="en-US"/>
          </a:p>
        </p:txBody>
      </p:sp>
      <p:sp>
        <p:nvSpPr>
          <p:cNvPr id="1048" name="Rectangle 128"/>
          <p:cNvSpPr>
            <a:spLocks noChangeArrowheads="1"/>
          </p:cNvSpPr>
          <p:nvPr/>
        </p:nvSpPr>
        <p:spPr bwMode="auto">
          <a:xfrm>
            <a:off x="13917613" y="14433550"/>
            <a:ext cx="7416800" cy="457200"/>
          </a:xfrm>
          <a:prstGeom prst="rect">
            <a:avLst/>
          </a:prstGeom>
          <a:noFill/>
          <a:ln w="9525">
            <a:noFill/>
            <a:miter lim="800000"/>
            <a:headEnd/>
            <a:tailEnd/>
          </a:ln>
        </p:spPr>
        <p:txBody>
          <a:bodyPr>
            <a:spAutoFit/>
          </a:bodyPr>
          <a:lstStyle/>
          <a:p>
            <a:pPr marL="342900" indent="-342900" algn="just" eaLnBrk="0" hangingPunct="0"/>
            <a:endParaRPr lang="ko-KR" altLang="en-US">
              <a:solidFill>
                <a:srgbClr val="FFFF00"/>
              </a:solidFill>
              <a:latin typeface="Arial" charset="0"/>
              <a:ea typeface="굴림" pitchFamily="34" charset="-127"/>
            </a:endParaRPr>
          </a:p>
        </p:txBody>
      </p:sp>
      <p:sp>
        <p:nvSpPr>
          <p:cNvPr id="1049" name="Rectangle 131"/>
          <p:cNvSpPr>
            <a:spLocks noChangeArrowheads="1"/>
          </p:cNvSpPr>
          <p:nvPr/>
        </p:nvSpPr>
        <p:spPr bwMode="auto">
          <a:xfrm>
            <a:off x="14895513" y="17945100"/>
            <a:ext cx="9315450" cy="711200"/>
          </a:xfrm>
          <a:prstGeom prst="rect">
            <a:avLst/>
          </a:prstGeom>
          <a:noFill/>
          <a:ln w="9525">
            <a:noFill/>
            <a:miter lim="800000"/>
            <a:headEnd/>
            <a:tailEnd/>
          </a:ln>
        </p:spPr>
        <p:txBody>
          <a:bodyPr anchor="ctr"/>
          <a:lstStyle/>
          <a:p>
            <a:endParaRPr lang="en-US" sz="4800" b="1">
              <a:solidFill>
                <a:srgbClr val="000066"/>
              </a:solidFill>
              <a:latin typeface="Tahoma" pitchFamily="34" charset="0"/>
            </a:endParaRPr>
          </a:p>
        </p:txBody>
      </p:sp>
      <p:sp>
        <p:nvSpPr>
          <p:cNvPr id="1050" name="Rectangle 133"/>
          <p:cNvSpPr>
            <a:spLocks noChangeArrowheads="1"/>
          </p:cNvSpPr>
          <p:nvPr/>
        </p:nvSpPr>
        <p:spPr bwMode="auto">
          <a:xfrm>
            <a:off x="15005685" y="30624780"/>
            <a:ext cx="10330815" cy="6001643"/>
          </a:xfrm>
          <a:prstGeom prst="rect">
            <a:avLst/>
          </a:prstGeom>
          <a:noFill/>
          <a:ln w="9525">
            <a:noFill/>
            <a:miter lim="800000"/>
            <a:headEnd/>
            <a:tailEnd/>
          </a:ln>
        </p:spPr>
        <p:txBody>
          <a:bodyPr wrap="square">
            <a:spAutoFit/>
          </a:bodyPr>
          <a:lstStyle/>
          <a:p>
            <a:pPr marL="342900" indent="-342900">
              <a:buFontTx/>
              <a:buBlip>
                <a:blip r:embed="rId5"/>
              </a:buBlip>
            </a:pPr>
            <a:r>
              <a:rPr lang="en-US" altLang="ko-KR" sz="3200" b="1" dirty="0" smtClean="0">
                <a:solidFill>
                  <a:srgbClr val="002060"/>
                </a:solidFill>
                <a:ea typeface="굴림" pitchFamily="34" charset="-127"/>
              </a:rPr>
              <a:t>Body Composition</a:t>
            </a:r>
          </a:p>
          <a:p>
            <a:pPr marL="800100" lvl="1" indent="-285750">
              <a:buClr>
                <a:srgbClr val="FF9900"/>
              </a:buClr>
              <a:buFont typeface="Arial" pitchFamily="34" charset="0"/>
              <a:buChar char="•"/>
            </a:pPr>
            <a:r>
              <a:rPr lang="en-US" altLang="ko-KR" sz="3200" b="1" dirty="0" smtClean="0">
                <a:solidFill>
                  <a:srgbClr val="002060"/>
                </a:solidFill>
                <a:ea typeface="굴림" pitchFamily="34" charset="-127"/>
              </a:rPr>
              <a:t>The Body Mass Index (BMI),</a:t>
            </a:r>
          </a:p>
          <a:p>
            <a:pPr marL="800100" lvl="1" indent="-285750">
              <a:buClr>
                <a:srgbClr val="FF9900"/>
              </a:buClr>
              <a:buFont typeface="Arial" pitchFamily="34" charset="0"/>
              <a:buChar char="•"/>
            </a:pPr>
            <a:r>
              <a:rPr lang="en-US" altLang="ko-KR" sz="3200" b="1" dirty="0" smtClean="0">
                <a:solidFill>
                  <a:srgbClr val="002060"/>
                </a:solidFill>
                <a:ea typeface="굴림" pitchFamily="34" charset="-127"/>
              </a:rPr>
              <a:t>Percent </a:t>
            </a:r>
            <a:r>
              <a:rPr lang="en-US" altLang="ko-KR" sz="3200" b="1" dirty="0">
                <a:solidFill>
                  <a:srgbClr val="002060"/>
                </a:solidFill>
                <a:ea typeface="굴림" pitchFamily="34" charset="-127"/>
              </a:rPr>
              <a:t>Body Fat (% Fat)</a:t>
            </a:r>
          </a:p>
          <a:p>
            <a:pPr marL="800100" lvl="1" indent="-285750">
              <a:buClr>
                <a:srgbClr val="FF9900"/>
              </a:buClr>
              <a:buFont typeface="Arial" pitchFamily="34" charset="0"/>
              <a:buChar char="•"/>
            </a:pPr>
            <a:r>
              <a:rPr lang="en-US" altLang="ko-KR" sz="3200" b="1" dirty="0">
                <a:solidFill>
                  <a:srgbClr val="002060"/>
                </a:solidFill>
                <a:ea typeface="굴림" pitchFamily="34" charset="-127"/>
              </a:rPr>
              <a:t>Waist/hip </a:t>
            </a:r>
            <a:r>
              <a:rPr lang="en-US" altLang="ko-KR" sz="3200" b="1" dirty="0" smtClean="0">
                <a:solidFill>
                  <a:srgbClr val="002060"/>
                </a:solidFill>
                <a:ea typeface="굴림" pitchFamily="34" charset="-127"/>
              </a:rPr>
              <a:t>ratio</a:t>
            </a:r>
          </a:p>
          <a:p>
            <a:pPr marL="800100" lvl="1" indent="-285750">
              <a:buClr>
                <a:srgbClr val="FF9900"/>
              </a:buClr>
              <a:buFont typeface="Arial" pitchFamily="34" charset="0"/>
              <a:buChar char="•"/>
            </a:pPr>
            <a:endParaRPr lang="en-US" altLang="ko-KR" sz="3200" b="1" dirty="0" smtClean="0">
              <a:solidFill>
                <a:srgbClr val="002060"/>
              </a:solidFill>
              <a:ea typeface="굴림" pitchFamily="34" charset="-127"/>
            </a:endParaRPr>
          </a:p>
          <a:p>
            <a:pPr marL="342900" indent="-342900">
              <a:buFontTx/>
              <a:buBlip>
                <a:blip r:embed="rId5"/>
              </a:buBlip>
            </a:pPr>
            <a:r>
              <a:rPr lang="en-US" sz="3200" b="1" dirty="0" smtClean="0">
                <a:solidFill>
                  <a:srgbClr val="002060"/>
                </a:solidFill>
              </a:rPr>
              <a:t>The Multidimensional Scale of Perceived Social </a:t>
            </a:r>
            <a:r>
              <a:rPr lang="en-US" sz="3200" b="1" dirty="0" smtClean="0">
                <a:solidFill>
                  <a:srgbClr val="002060"/>
                </a:solidFill>
              </a:rPr>
              <a:t>Support</a:t>
            </a:r>
          </a:p>
          <a:p>
            <a:pPr marL="342900" indent="-342900">
              <a:buFontTx/>
              <a:buBlip>
                <a:blip r:embed="rId5"/>
              </a:buBlip>
            </a:pPr>
            <a:endParaRPr lang="en-US" altLang="ko-KR" sz="3200" b="1" dirty="0" smtClean="0">
              <a:solidFill>
                <a:srgbClr val="002060"/>
              </a:solidFill>
              <a:ea typeface="굴림" pitchFamily="34" charset="-127"/>
            </a:endParaRPr>
          </a:p>
          <a:p>
            <a:pPr marL="342900" lvl="1" indent="-342900">
              <a:buBlip>
                <a:blip r:embed="rId5"/>
              </a:buBlip>
            </a:pPr>
            <a:r>
              <a:rPr lang="en-US" sz="3200" b="1" dirty="0" smtClean="0">
                <a:solidFill>
                  <a:srgbClr val="002060"/>
                </a:solidFill>
              </a:rPr>
              <a:t>The Center for Epidemiologic Studies Depression </a:t>
            </a:r>
            <a:r>
              <a:rPr lang="en-US" sz="3200" b="1" dirty="0" smtClean="0">
                <a:solidFill>
                  <a:srgbClr val="002060"/>
                </a:solidFill>
              </a:rPr>
              <a:t>Scale</a:t>
            </a:r>
          </a:p>
          <a:p>
            <a:pPr marL="342900" lvl="1" indent="-342900">
              <a:buBlip>
                <a:blip r:embed="rId5"/>
              </a:buBlip>
            </a:pPr>
            <a:endParaRPr lang="en-US" sz="3200" dirty="0" smtClean="0">
              <a:solidFill>
                <a:srgbClr val="002060"/>
              </a:solidFill>
            </a:endParaRPr>
          </a:p>
          <a:p>
            <a:pPr marL="342900" lvl="1" indent="-342900">
              <a:buBlip>
                <a:blip r:embed="rId5"/>
              </a:buBlip>
            </a:pPr>
            <a:r>
              <a:rPr lang="en-US" sz="3200" b="1" dirty="0" smtClean="0">
                <a:solidFill>
                  <a:srgbClr val="002060"/>
                </a:solidFill>
              </a:rPr>
              <a:t>Acceptance of Diabetes</a:t>
            </a:r>
            <a:r>
              <a:rPr lang="en-US" sz="3200" i="1" dirty="0" smtClean="0">
                <a:solidFill>
                  <a:srgbClr val="002060"/>
                </a:solidFill>
              </a:rPr>
              <a:t> - </a:t>
            </a:r>
            <a:r>
              <a:rPr lang="en-US" sz="3200" dirty="0" smtClean="0">
                <a:solidFill>
                  <a:srgbClr val="002060"/>
                </a:solidFill>
              </a:rPr>
              <a:t>3 </a:t>
            </a:r>
            <a:r>
              <a:rPr lang="en-US" sz="3200" dirty="0" smtClean="0">
                <a:solidFill>
                  <a:srgbClr val="002060"/>
                </a:solidFill>
              </a:rPr>
              <a:t>subscales of acceptance:  outlook, confidence, and inhibitors. </a:t>
            </a:r>
            <a:endParaRPr lang="en-US" sz="3200" i="1" dirty="0" smtClean="0">
              <a:solidFill>
                <a:srgbClr val="002060"/>
              </a:solidFill>
            </a:endParaRPr>
          </a:p>
          <a:p>
            <a:pPr marL="342900" lvl="1" indent="-342900">
              <a:buBlip>
                <a:blip r:embed="rId5"/>
              </a:buBlip>
            </a:pPr>
            <a:r>
              <a:rPr lang="en-US" sz="3200" b="1" dirty="0" smtClean="0">
                <a:solidFill>
                  <a:srgbClr val="002060"/>
                </a:solidFill>
              </a:rPr>
              <a:t>Social Barrier - </a:t>
            </a:r>
            <a:endParaRPr lang="en-US" altLang="ko-KR" sz="3200" b="1" dirty="0" smtClean="0">
              <a:solidFill>
                <a:srgbClr val="002060"/>
              </a:solidFill>
              <a:ea typeface="굴림" pitchFamily="34" charset="-127"/>
            </a:endParaRPr>
          </a:p>
        </p:txBody>
      </p:sp>
      <p:sp>
        <p:nvSpPr>
          <p:cNvPr id="1056" name="Text Box 168"/>
          <p:cNvSpPr txBox="1">
            <a:spLocks noChangeArrowheads="1"/>
          </p:cNvSpPr>
          <p:nvPr/>
        </p:nvSpPr>
        <p:spPr bwMode="auto">
          <a:xfrm>
            <a:off x="1858963" y="9363075"/>
            <a:ext cx="12230100" cy="12649617"/>
          </a:xfrm>
          <a:prstGeom prst="rect">
            <a:avLst/>
          </a:prstGeom>
          <a:noFill/>
          <a:ln w="9525">
            <a:noFill/>
            <a:miter lim="800000"/>
            <a:headEnd/>
            <a:tailEnd/>
          </a:ln>
        </p:spPr>
        <p:txBody>
          <a:bodyPr>
            <a:spAutoFit/>
          </a:bodyPr>
          <a:lstStyle/>
          <a:p>
            <a:r>
              <a:rPr lang="en-US" altLang="ko-KR" b="1" dirty="0">
                <a:solidFill>
                  <a:srgbClr val="000066"/>
                </a:solidFill>
                <a:ea typeface="굴림" pitchFamily="34" charset="-127"/>
              </a:rPr>
              <a:t>The prevalence of </a:t>
            </a:r>
            <a:r>
              <a:rPr lang="en-US" altLang="ko-KR" b="1" dirty="0" smtClean="0">
                <a:solidFill>
                  <a:srgbClr val="000066"/>
                </a:solidFill>
                <a:ea typeface="굴림" pitchFamily="34" charset="-127"/>
              </a:rPr>
              <a:t>obesity </a:t>
            </a:r>
            <a:r>
              <a:rPr lang="en-US" altLang="ko-KR" b="1" dirty="0">
                <a:solidFill>
                  <a:srgbClr val="000066"/>
                </a:solidFill>
                <a:ea typeface="굴림" pitchFamily="34" charset="-127"/>
              </a:rPr>
              <a:t>and overweight among Hispanics is on the rise in recent years. Yet few studies have </a:t>
            </a:r>
            <a:r>
              <a:rPr lang="en-US" altLang="ko-KR" b="1" dirty="0" smtClean="0">
                <a:solidFill>
                  <a:srgbClr val="000066"/>
                </a:solidFill>
                <a:ea typeface="굴림" pitchFamily="34" charset="-127"/>
              </a:rPr>
              <a:t>assessed how psychosocial variables among Hispanic may play a role in health maintenance. </a:t>
            </a:r>
            <a:endParaRPr lang="en-US" altLang="ko-KR" b="1" dirty="0">
              <a:solidFill>
                <a:srgbClr val="000066"/>
              </a:solidFill>
              <a:ea typeface="굴림" pitchFamily="34" charset="-127"/>
            </a:endParaRPr>
          </a:p>
          <a:p>
            <a:endParaRPr lang="en-US" altLang="ko-KR" b="1" dirty="0">
              <a:solidFill>
                <a:srgbClr val="000066"/>
              </a:solidFill>
              <a:ea typeface="굴림" pitchFamily="34" charset="-127"/>
            </a:endParaRPr>
          </a:p>
          <a:p>
            <a:r>
              <a:rPr lang="en-US" altLang="ko-KR" b="1" dirty="0" smtClean="0">
                <a:solidFill>
                  <a:srgbClr val="000066"/>
                </a:solidFill>
                <a:ea typeface="굴림" pitchFamily="34" charset="-127"/>
              </a:rPr>
              <a:t>PURPOSE</a:t>
            </a:r>
            <a:r>
              <a:rPr lang="en-US" altLang="ko-KR" b="1" dirty="0" smtClean="0">
                <a:solidFill>
                  <a:srgbClr val="002060"/>
                </a:solidFill>
                <a:ea typeface="굴림" pitchFamily="34" charset="-127"/>
              </a:rPr>
              <a:t>: </a:t>
            </a:r>
            <a:r>
              <a:rPr lang="en-US" b="1" dirty="0" smtClean="0">
                <a:solidFill>
                  <a:srgbClr val="002060"/>
                </a:solidFill>
              </a:rPr>
              <a:t>The purpose of the study was to examine the association of psychosocial (i.e. social barrier, social support, acceptance of diabetes, and depression) on glycemic control (A1c) in Mexican Americans with type 2 diabetes mellitus (T2DM).</a:t>
            </a:r>
          </a:p>
          <a:p>
            <a:endParaRPr lang="en-US" b="1" dirty="0" smtClean="0">
              <a:solidFill>
                <a:srgbClr val="002060"/>
              </a:solidFill>
            </a:endParaRPr>
          </a:p>
          <a:p>
            <a:r>
              <a:rPr lang="en-US" altLang="ko-KR" b="1" dirty="0" smtClean="0">
                <a:solidFill>
                  <a:srgbClr val="002060"/>
                </a:solidFill>
                <a:ea typeface="굴림" pitchFamily="34" charset="-127"/>
              </a:rPr>
              <a:t>METHODS</a:t>
            </a:r>
            <a:r>
              <a:rPr lang="en-US" altLang="ko-KR" b="1" dirty="0">
                <a:solidFill>
                  <a:srgbClr val="002060"/>
                </a:solidFill>
                <a:ea typeface="굴림" pitchFamily="34" charset="-127"/>
              </a:rPr>
              <a:t>: </a:t>
            </a:r>
            <a:r>
              <a:rPr lang="en-US" b="1" dirty="0" smtClean="0">
                <a:solidFill>
                  <a:srgbClr val="002060"/>
                </a:solidFill>
              </a:rPr>
              <a:t>A cross-sectional study design was used to collect information from T2DM Mexican Americans in Bryan/College Station, McAllen, and Laredo Texas. A convenience sampling method was used to recruit participants from local churches, clinics, and the community. Depression was measured using the Center for Epidemiologic Studies Depression Scale (CES-D). Social support, social barrier, and acceptance of diabetes were measured by validated and reliable instruments. Nutrition and physical activity were assessed by the subscales of the Pender’s Health Promotion Lifestyle Profile. </a:t>
            </a:r>
          </a:p>
          <a:p>
            <a:endParaRPr lang="en-US" altLang="ko-KR" b="1" dirty="0">
              <a:solidFill>
                <a:srgbClr val="002060"/>
              </a:solidFill>
              <a:ea typeface="굴림" pitchFamily="34" charset="-127"/>
            </a:endParaRPr>
          </a:p>
          <a:p>
            <a:r>
              <a:rPr lang="en-US" altLang="ko-KR" b="1" dirty="0" smtClean="0">
                <a:solidFill>
                  <a:srgbClr val="002060"/>
                </a:solidFill>
                <a:ea typeface="굴림" pitchFamily="34" charset="-127"/>
              </a:rPr>
              <a:t>RESULTS</a:t>
            </a:r>
            <a:r>
              <a:rPr lang="en-US" altLang="ko-KR" b="1" dirty="0">
                <a:solidFill>
                  <a:srgbClr val="002060"/>
                </a:solidFill>
                <a:ea typeface="굴림" pitchFamily="34" charset="-127"/>
              </a:rPr>
              <a:t>: </a:t>
            </a:r>
            <a:r>
              <a:rPr lang="en-US" b="1" dirty="0" smtClean="0">
                <a:solidFill>
                  <a:srgbClr val="002060"/>
                </a:solidFill>
              </a:rPr>
              <a:t>The sample comprised of 108 Mexican American (78% female, 22%male) with mean age of 49.7</a:t>
            </a:r>
            <a:r>
              <a:rPr lang="en-US" b="1" dirty="0" smtClean="0">
                <a:solidFill>
                  <a:srgbClr val="002060"/>
                </a:solidFill>
                <a:sym typeface="Symbol"/>
              </a:rPr>
              <a:t></a:t>
            </a:r>
            <a:r>
              <a:rPr lang="en-US" b="1" dirty="0" smtClean="0">
                <a:solidFill>
                  <a:srgbClr val="002060"/>
                </a:solidFill>
              </a:rPr>
              <a:t> 10.7 years. The mean A1c was 7.4±1.7; 42.7% of individuals had poor glycemic control (A1c≥ 7). Depression was positively associated with A1c (r=.233, p&lt; 0.05), indicating depressed Mexican Americans had poor metabolic control as compared to those who did not have depression. Depression also was associated with a lower confidence of participants to manage their disease. Hierarchical regression analysis showed  depressed Mexican Americans had a lower acceptance of the disease, perceived to have social barriers, and had poor glycemic control (R-square = 0.35; p&lt;.001), after controlling for age, age of onset, educational level, obesity, nutritional behavior, and physical activity. )</a:t>
            </a:r>
          </a:p>
          <a:p>
            <a:endParaRPr lang="en-US" altLang="ko-KR" b="1" dirty="0">
              <a:solidFill>
                <a:srgbClr val="002060"/>
              </a:solidFill>
              <a:ea typeface="굴림" pitchFamily="34" charset="-127"/>
            </a:endParaRPr>
          </a:p>
          <a:p>
            <a:r>
              <a:rPr lang="en-US" altLang="ko-KR" b="1" dirty="0">
                <a:solidFill>
                  <a:srgbClr val="002060"/>
                </a:solidFill>
                <a:ea typeface="굴림" pitchFamily="34" charset="-127"/>
              </a:rPr>
              <a:t>CONCLUSIONS</a:t>
            </a:r>
            <a:r>
              <a:rPr lang="en-US" altLang="ko-KR" b="1" dirty="0" smtClean="0">
                <a:solidFill>
                  <a:srgbClr val="002060"/>
                </a:solidFill>
                <a:ea typeface="굴림" pitchFamily="34" charset="-127"/>
              </a:rPr>
              <a:t>:</a:t>
            </a:r>
            <a:r>
              <a:rPr lang="en-US" b="1" dirty="0" smtClean="0">
                <a:solidFill>
                  <a:srgbClr val="002060"/>
                </a:solidFill>
              </a:rPr>
              <a:t> The findings indicate that psychosocial factors are associated with glycemic control. Psychological interventions, especially those focusing on acceptance of diabetes, can be incorporated into the counseling/clinical setting for Mexican Americans with T2DM.</a:t>
            </a:r>
            <a:endParaRPr lang="en-US" altLang="ko-KR" b="1" dirty="0">
              <a:solidFill>
                <a:srgbClr val="002060"/>
              </a:solidFill>
              <a:ea typeface="굴림" pitchFamily="34" charset="-127"/>
            </a:endParaRPr>
          </a:p>
          <a:p>
            <a:endParaRPr lang="en-US" altLang="ko-KR" b="1" dirty="0">
              <a:solidFill>
                <a:srgbClr val="002060"/>
              </a:solidFill>
              <a:ea typeface="굴림" pitchFamily="34" charset="-127"/>
            </a:endParaRPr>
          </a:p>
          <a:p>
            <a:r>
              <a:rPr lang="en-US" altLang="ko-KR" b="1" dirty="0">
                <a:solidFill>
                  <a:srgbClr val="002060"/>
                </a:solidFill>
                <a:ea typeface="굴림" pitchFamily="34" charset="-127"/>
              </a:rPr>
              <a:t>Supported </a:t>
            </a:r>
            <a:r>
              <a:rPr lang="en-US" altLang="ko-KR" b="1" dirty="0" smtClean="0">
                <a:solidFill>
                  <a:srgbClr val="002060"/>
                </a:solidFill>
                <a:ea typeface="굴림" pitchFamily="34" charset="-127"/>
              </a:rPr>
              <a:t>Funded by a grant from </a:t>
            </a:r>
            <a:r>
              <a:rPr lang="en-US" altLang="ko-KR" b="1" i="1" dirty="0" smtClean="0">
                <a:solidFill>
                  <a:srgbClr val="002060"/>
                </a:solidFill>
                <a:ea typeface="굴림" pitchFamily="34" charset="-127"/>
              </a:rPr>
              <a:t>Progroma de </a:t>
            </a:r>
            <a:r>
              <a:rPr lang="en-US" altLang="ko-KR" b="1" i="1" dirty="0" err="1" smtClean="0">
                <a:solidFill>
                  <a:srgbClr val="002060"/>
                </a:solidFill>
                <a:ea typeface="굴림" pitchFamily="34" charset="-127"/>
              </a:rPr>
              <a:t>Investigacion</a:t>
            </a:r>
            <a:r>
              <a:rPr lang="en-US" altLang="ko-KR" b="1" i="1" dirty="0" smtClean="0">
                <a:solidFill>
                  <a:srgbClr val="002060"/>
                </a:solidFill>
                <a:ea typeface="굴림" pitchFamily="34" charset="-127"/>
              </a:rPr>
              <a:t> de </a:t>
            </a:r>
            <a:r>
              <a:rPr lang="en-US" altLang="ko-KR" b="1" i="1" dirty="0" err="1" smtClean="0">
                <a:solidFill>
                  <a:srgbClr val="002060"/>
                </a:solidFill>
                <a:ea typeface="굴림" pitchFamily="34" charset="-127"/>
              </a:rPr>
              <a:t>Migracion</a:t>
            </a:r>
            <a:r>
              <a:rPr lang="en-US" altLang="ko-KR" b="1" i="1" dirty="0" smtClean="0">
                <a:solidFill>
                  <a:srgbClr val="002060"/>
                </a:solidFill>
                <a:ea typeface="굴림" pitchFamily="34" charset="-127"/>
              </a:rPr>
              <a:t> y </a:t>
            </a:r>
            <a:r>
              <a:rPr lang="en-US" altLang="ko-KR" b="1" i="1" dirty="0" err="1" smtClean="0">
                <a:solidFill>
                  <a:srgbClr val="002060"/>
                </a:solidFill>
                <a:ea typeface="굴림" pitchFamily="34" charset="-127"/>
              </a:rPr>
              <a:t>Salud</a:t>
            </a:r>
            <a:r>
              <a:rPr lang="en-US" altLang="ko-KR" b="1" i="1" dirty="0" smtClean="0">
                <a:solidFill>
                  <a:srgbClr val="002060"/>
                </a:solidFill>
                <a:ea typeface="굴림" pitchFamily="34" charset="-127"/>
              </a:rPr>
              <a:t> </a:t>
            </a:r>
            <a:r>
              <a:rPr lang="en-US" altLang="ko-KR" b="1" dirty="0" smtClean="0">
                <a:solidFill>
                  <a:srgbClr val="002060"/>
                </a:solidFill>
                <a:ea typeface="굴림" pitchFamily="34" charset="-127"/>
              </a:rPr>
              <a:t>(PIMSA), the Health Initiative o f the Americans, University of California, Berkeley</a:t>
            </a:r>
            <a:endParaRPr lang="en-US" b="1" dirty="0">
              <a:solidFill>
                <a:srgbClr val="000066"/>
              </a:solidFill>
            </a:endParaRPr>
          </a:p>
        </p:txBody>
      </p:sp>
      <p:sp>
        <p:nvSpPr>
          <p:cNvPr id="1081" name="Rectangle 441"/>
          <p:cNvSpPr>
            <a:spLocks noChangeArrowheads="1"/>
          </p:cNvSpPr>
          <p:nvPr/>
        </p:nvSpPr>
        <p:spPr bwMode="auto">
          <a:xfrm>
            <a:off x="1852613" y="1270000"/>
            <a:ext cx="1371600" cy="0"/>
          </a:xfrm>
          <a:prstGeom prst="rect">
            <a:avLst/>
          </a:prstGeom>
          <a:noFill/>
          <a:ln w="9525">
            <a:noFill/>
            <a:miter lim="800000"/>
            <a:headEnd/>
            <a:tailEnd/>
          </a:ln>
        </p:spPr>
        <p:txBody>
          <a:bodyPr wrap="none">
            <a:spAutoFit/>
          </a:bodyPr>
          <a:lstStyle/>
          <a:p>
            <a:endParaRPr lang="en-US"/>
          </a:p>
        </p:txBody>
      </p:sp>
      <p:sp>
        <p:nvSpPr>
          <p:cNvPr id="1082" name="Rectangle 442"/>
          <p:cNvSpPr>
            <a:spLocks noChangeArrowheads="1"/>
          </p:cNvSpPr>
          <p:nvPr/>
        </p:nvSpPr>
        <p:spPr bwMode="auto">
          <a:xfrm>
            <a:off x="1852613" y="1270000"/>
            <a:ext cx="765175" cy="0"/>
          </a:xfrm>
          <a:prstGeom prst="rect">
            <a:avLst/>
          </a:prstGeom>
          <a:noFill/>
          <a:ln w="9525">
            <a:noFill/>
            <a:miter lim="800000"/>
            <a:headEnd/>
            <a:tailEnd/>
          </a:ln>
        </p:spPr>
        <p:txBody>
          <a:bodyPr wrap="none">
            <a:spAutoFit/>
          </a:bodyPr>
          <a:lstStyle/>
          <a:p>
            <a:endParaRPr lang="en-US"/>
          </a:p>
        </p:txBody>
      </p:sp>
      <p:sp>
        <p:nvSpPr>
          <p:cNvPr id="1083" name="Rectangle 443"/>
          <p:cNvSpPr>
            <a:spLocks noChangeArrowheads="1"/>
          </p:cNvSpPr>
          <p:nvPr/>
        </p:nvSpPr>
        <p:spPr bwMode="auto">
          <a:xfrm>
            <a:off x="1852613" y="1270000"/>
            <a:ext cx="1371600" cy="0"/>
          </a:xfrm>
          <a:prstGeom prst="rect">
            <a:avLst/>
          </a:prstGeom>
          <a:noFill/>
          <a:ln w="9525">
            <a:noFill/>
            <a:miter lim="800000"/>
            <a:headEnd/>
            <a:tailEnd/>
          </a:ln>
        </p:spPr>
        <p:txBody>
          <a:bodyPr wrap="none">
            <a:spAutoFit/>
          </a:bodyPr>
          <a:lstStyle/>
          <a:p>
            <a:endParaRPr lang="en-US"/>
          </a:p>
        </p:txBody>
      </p:sp>
      <p:sp>
        <p:nvSpPr>
          <p:cNvPr id="1084" name="Rectangle 444"/>
          <p:cNvSpPr>
            <a:spLocks noChangeArrowheads="1"/>
          </p:cNvSpPr>
          <p:nvPr/>
        </p:nvSpPr>
        <p:spPr bwMode="auto">
          <a:xfrm>
            <a:off x="1852613" y="1270000"/>
            <a:ext cx="1406525" cy="0"/>
          </a:xfrm>
          <a:prstGeom prst="rect">
            <a:avLst/>
          </a:prstGeom>
          <a:noFill/>
          <a:ln w="9525">
            <a:noFill/>
            <a:miter lim="800000"/>
            <a:headEnd/>
            <a:tailEnd/>
          </a:ln>
        </p:spPr>
        <p:txBody>
          <a:bodyPr wrap="none">
            <a:spAutoFit/>
          </a:bodyPr>
          <a:lstStyle/>
          <a:p>
            <a:endParaRPr lang="en-US"/>
          </a:p>
        </p:txBody>
      </p:sp>
      <p:sp>
        <p:nvSpPr>
          <p:cNvPr id="1085" name="Rectangle 445"/>
          <p:cNvSpPr>
            <a:spLocks noChangeArrowheads="1"/>
          </p:cNvSpPr>
          <p:nvPr/>
        </p:nvSpPr>
        <p:spPr bwMode="auto">
          <a:xfrm>
            <a:off x="1852613" y="1270000"/>
            <a:ext cx="765175" cy="0"/>
          </a:xfrm>
          <a:prstGeom prst="rect">
            <a:avLst/>
          </a:prstGeom>
          <a:noFill/>
          <a:ln w="9525">
            <a:noFill/>
            <a:miter lim="800000"/>
            <a:headEnd/>
            <a:tailEnd/>
          </a:ln>
        </p:spPr>
        <p:txBody>
          <a:bodyPr wrap="none">
            <a:spAutoFit/>
          </a:bodyPr>
          <a:lstStyle/>
          <a:p>
            <a:endParaRPr lang="en-US"/>
          </a:p>
        </p:txBody>
      </p:sp>
      <p:sp>
        <p:nvSpPr>
          <p:cNvPr id="1086" name="Rectangle 446"/>
          <p:cNvSpPr>
            <a:spLocks noChangeArrowheads="1"/>
          </p:cNvSpPr>
          <p:nvPr/>
        </p:nvSpPr>
        <p:spPr bwMode="auto">
          <a:xfrm>
            <a:off x="1852613" y="1270000"/>
            <a:ext cx="1371600" cy="0"/>
          </a:xfrm>
          <a:prstGeom prst="rect">
            <a:avLst/>
          </a:prstGeom>
          <a:noFill/>
          <a:ln w="9525">
            <a:noFill/>
            <a:miter lim="800000"/>
            <a:headEnd/>
            <a:tailEnd/>
          </a:ln>
        </p:spPr>
        <p:txBody>
          <a:bodyPr wrap="none">
            <a:spAutoFit/>
          </a:bodyPr>
          <a:lstStyle/>
          <a:p>
            <a:endParaRPr lang="en-US"/>
          </a:p>
        </p:txBody>
      </p:sp>
      <p:sp>
        <p:nvSpPr>
          <p:cNvPr id="1087" name="Rectangle 447"/>
          <p:cNvSpPr>
            <a:spLocks noChangeArrowheads="1"/>
          </p:cNvSpPr>
          <p:nvPr/>
        </p:nvSpPr>
        <p:spPr bwMode="auto">
          <a:xfrm>
            <a:off x="1852613" y="1270000"/>
            <a:ext cx="1406525" cy="0"/>
          </a:xfrm>
          <a:prstGeom prst="rect">
            <a:avLst/>
          </a:prstGeom>
          <a:noFill/>
          <a:ln w="9525">
            <a:noFill/>
            <a:miter lim="800000"/>
            <a:headEnd/>
            <a:tailEnd/>
          </a:ln>
        </p:spPr>
        <p:txBody>
          <a:bodyPr wrap="none">
            <a:spAutoFit/>
          </a:bodyPr>
          <a:lstStyle/>
          <a:p>
            <a:endParaRPr lang="en-US"/>
          </a:p>
        </p:txBody>
      </p:sp>
      <p:sp>
        <p:nvSpPr>
          <p:cNvPr id="1088" name="Rectangle 448"/>
          <p:cNvSpPr>
            <a:spLocks noChangeArrowheads="1"/>
          </p:cNvSpPr>
          <p:nvPr/>
        </p:nvSpPr>
        <p:spPr bwMode="auto">
          <a:xfrm>
            <a:off x="1852613" y="1270000"/>
            <a:ext cx="765175" cy="0"/>
          </a:xfrm>
          <a:prstGeom prst="rect">
            <a:avLst/>
          </a:prstGeom>
          <a:noFill/>
          <a:ln w="9525">
            <a:noFill/>
            <a:miter lim="800000"/>
            <a:headEnd/>
            <a:tailEnd/>
          </a:ln>
        </p:spPr>
        <p:txBody>
          <a:bodyPr wrap="none">
            <a:spAutoFit/>
          </a:bodyPr>
          <a:lstStyle/>
          <a:p>
            <a:endParaRPr lang="en-US"/>
          </a:p>
        </p:txBody>
      </p:sp>
      <p:sp>
        <p:nvSpPr>
          <p:cNvPr id="1094" name="Rectangle 580"/>
          <p:cNvSpPr>
            <a:spLocks noChangeArrowheads="1"/>
          </p:cNvSpPr>
          <p:nvPr/>
        </p:nvSpPr>
        <p:spPr bwMode="auto">
          <a:xfrm>
            <a:off x="0" y="14052550"/>
            <a:ext cx="51206400" cy="0"/>
          </a:xfrm>
          <a:prstGeom prst="rect">
            <a:avLst/>
          </a:prstGeom>
          <a:noFill/>
          <a:ln w="9525">
            <a:noFill/>
            <a:miter lim="800000"/>
            <a:headEnd/>
            <a:tailEnd/>
          </a:ln>
        </p:spPr>
        <p:txBody>
          <a:bodyPr wrap="none" anchor="ctr">
            <a:spAutoFit/>
          </a:bodyPr>
          <a:lstStyle/>
          <a:p>
            <a:endParaRPr lang="en-US"/>
          </a:p>
        </p:txBody>
      </p:sp>
      <p:sp>
        <p:nvSpPr>
          <p:cNvPr id="1095" name="Rectangle 918"/>
          <p:cNvSpPr>
            <a:spLocks noChangeArrowheads="1"/>
          </p:cNvSpPr>
          <p:nvPr/>
        </p:nvSpPr>
        <p:spPr bwMode="auto">
          <a:xfrm>
            <a:off x="0" y="26095325"/>
            <a:ext cx="184150" cy="457200"/>
          </a:xfrm>
          <a:prstGeom prst="rect">
            <a:avLst/>
          </a:prstGeom>
          <a:noFill/>
          <a:ln w="9525">
            <a:noFill/>
            <a:miter lim="800000"/>
            <a:headEnd/>
            <a:tailEnd/>
          </a:ln>
        </p:spPr>
        <p:txBody>
          <a:bodyPr wrap="none" anchor="ctr">
            <a:spAutoFit/>
          </a:bodyPr>
          <a:lstStyle/>
          <a:p>
            <a:endParaRPr lang="en-US"/>
          </a:p>
        </p:txBody>
      </p:sp>
      <p:sp>
        <p:nvSpPr>
          <p:cNvPr id="1096" name="Text Box 1301"/>
          <p:cNvSpPr txBox="1">
            <a:spLocks noChangeArrowheads="1"/>
          </p:cNvSpPr>
          <p:nvPr/>
        </p:nvSpPr>
        <p:spPr bwMode="auto">
          <a:xfrm>
            <a:off x="25088850" y="9172575"/>
            <a:ext cx="9801225" cy="3195638"/>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206" name="Line 1460"/>
          <p:cNvSpPr>
            <a:spLocks noChangeShapeType="1"/>
          </p:cNvSpPr>
          <p:nvPr/>
        </p:nvSpPr>
        <p:spPr bwMode="auto">
          <a:xfrm>
            <a:off x="285750" y="990600"/>
            <a:ext cx="6343650" cy="0"/>
          </a:xfrm>
          <a:prstGeom prst="line">
            <a:avLst/>
          </a:prstGeom>
          <a:noFill/>
          <a:ln w="76200">
            <a:solidFill>
              <a:srgbClr val="A50021"/>
            </a:solidFill>
            <a:round/>
            <a:headEnd/>
            <a:tailEnd/>
          </a:ln>
        </p:spPr>
        <p:txBody>
          <a:bodyPr/>
          <a:lstStyle/>
          <a:p>
            <a:endParaRPr lang="en-US"/>
          </a:p>
        </p:txBody>
      </p:sp>
      <p:sp>
        <p:nvSpPr>
          <p:cNvPr id="1207" name="Line 1461"/>
          <p:cNvSpPr>
            <a:spLocks noChangeShapeType="1"/>
          </p:cNvSpPr>
          <p:nvPr/>
        </p:nvSpPr>
        <p:spPr bwMode="auto">
          <a:xfrm>
            <a:off x="438150" y="1143000"/>
            <a:ext cx="6343650" cy="0"/>
          </a:xfrm>
          <a:prstGeom prst="line">
            <a:avLst/>
          </a:prstGeom>
          <a:noFill/>
          <a:ln w="76200">
            <a:solidFill>
              <a:srgbClr val="A50021"/>
            </a:solidFill>
            <a:round/>
            <a:headEnd/>
            <a:tailEnd/>
          </a:ln>
        </p:spPr>
        <p:txBody>
          <a:bodyPr/>
          <a:lstStyle/>
          <a:p>
            <a:endParaRPr lang="en-US"/>
          </a:p>
        </p:txBody>
      </p:sp>
      <p:sp>
        <p:nvSpPr>
          <p:cNvPr id="1208" name="Line 1462"/>
          <p:cNvSpPr>
            <a:spLocks noChangeShapeType="1"/>
          </p:cNvSpPr>
          <p:nvPr/>
        </p:nvSpPr>
        <p:spPr bwMode="auto">
          <a:xfrm>
            <a:off x="590550" y="1295400"/>
            <a:ext cx="6343650" cy="0"/>
          </a:xfrm>
          <a:prstGeom prst="line">
            <a:avLst/>
          </a:prstGeom>
          <a:noFill/>
          <a:ln w="76200">
            <a:solidFill>
              <a:srgbClr val="A50021"/>
            </a:solidFill>
            <a:round/>
            <a:headEnd/>
            <a:tailEnd/>
          </a:ln>
        </p:spPr>
        <p:txBody>
          <a:bodyPr/>
          <a:lstStyle/>
          <a:p>
            <a:endParaRPr lang="en-US"/>
          </a:p>
        </p:txBody>
      </p:sp>
      <p:sp>
        <p:nvSpPr>
          <p:cNvPr id="7608" name="Rectangle 1464"/>
          <p:cNvSpPr>
            <a:spLocks noChangeArrowheads="1"/>
          </p:cNvSpPr>
          <p:nvPr/>
        </p:nvSpPr>
        <p:spPr bwMode="auto">
          <a:xfrm>
            <a:off x="1600200" y="32796163"/>
            <a:ext cx="12430125" cy="3447098"/>
          </a:xfrm>
          <a:prstGeom prst="rect">
            <a:avLst/>
          </a:prstGeom>
          <a:noFill/>
          <a:ln w="9525">
            <a:noFill/>
            <a:miter lim="800000"/>
            <a:headEnd/>
            <a:tailEnd/>
          </a:ln>
          <a:effectLst/>
        </p:spPr>
        <p:txBody>
          <a:bodyPr>
            <a:spAutoFit/>
          </a:bodyPr>
          <a:lstStyle/>
          <a:p>
            <a:pPr marL="457200" indent="-457200">
              <a:spcBef>
                <a:spcPct val="50000"/>
              </a:spcBef>
              <a:spcAft>
                <a:spcPts val="1200"/>
              </a:spcAft>
              <a:buFontTx/>
              <a:buBlip>
                <a:blip r:embed="rId5"/>
              </a:buBlip>
            </a:pPr>
            <a:r>
              <a:rPr lang="en-US" altLang="ko-KR" sz="3200" b="1" dirty="0" smtClean="0">
                <a:solidFill>
                  <a:srgbClr val="000066"/>
                </a:solidFill>
                <a:ea typeface="굴림" pitchFamily="34" charset="-127"/>
              </a:rPr>
              <a:t>The purpose of this study was to examine the association between psychosocial factors and self care management and </a:t>
            </a:r>
            <a:r>
              <a:rPr lang="en-US" sz="3200" b="1" dirty="0" smtClean="0">
                <a:solidFill>
                  <a:srgbClr val="002060"/>
                </a:solidFill>
              </a:rPr>
              <a:t>glycemic control (A1c) of  Mexican Americans with type 2 diabetes mellitus (T2DM).</a:t>
            </a:r>
            <a:endParaRPr lang="en-US" altLang="ko-KR" sz="3200" b="1" dirty="0">
              <a:solidFill>
                <a:srgbClr val="000066"/>
              </a:solidFill>
              <a:ea typeface="굴림" pitchFamily="34" charset="-127"/>
            </a:endParaRPr>
          </a:p>
          <a:p>
            <a:pPr marL="457200" indent="-457200">
              <a:spcBef>
                <a:spcPct val="50000"/>
              </a:spcBef>
              <a:spcAft>
                <a:spcPts val="1200"/>
              </a:spcAft>
              <a:buFontTx/>
              <a:buBlip>
                <a:blip r:embed="rId5"/>
              </a:buBlip>
            </a:pPr>
            <a:r>
              <a:rPr lang="en-US" sz="3200" b="1" dirty="0" smtClean="0">
                <a:solidFill>
                  <a:srgbClr val="002060"/>
                </a:solidFill>
              </a:rPr>
              <a:t>Psychosocial Factors = social barrier, social support, acceptance of diabetes, and depression</a:t>
            </a:r>
            <a:endParaRPr lang="ko-KR" altLang="en-US" sz="3200" b="1" dirty="0">
              <a:solidFill>
                <a:srgbClr val="000066"/>
              </a:solidFill>
              <a:effectLst>
                <a:outerShdw blurRad="38100" dist="38100" dir="2700000" algn="tl">
                  <a:srgbClr val="000000"/>
                </a:outerShdw>
              </a:effectLst>
              <a:latin typeface="Arial" charset="0"/>
              <a:ea typeface="굴림" pitchFamily="34" charset="-127"/>
            </a:endParaRPr>
          </a:p>
        </p:txBody>
      </p:sp>
      <p:sp>
        <p:nvSpPr>
          <p:cNvPr id="1211" name="Text Box 1467"/>
          <p:cNvSpPr txBox="1">
            <a:spLocks noChangeArrowheads="1"/>
          </p:cNvSpPr>
          <p:nvPr/>
        </p:nvSpPr>
        <p:spPr bwMode="auto">
          <a:xfrm>
            <a:off x="3740150" y="18891250"/>
            <a:ext cx="184150" cy="457200"/>
          </a:xfrm>
          <a:prstGeom prst="rect">
            <a:avLst/>
          </a:prstGeom>
          <a:noFill/>
          <a:ln w="9525">
            <a:noFill/>
            <a:miter lim="800000"/>
            <a:headEnd/>
            <a:tailEnd/>
          </a:ln>
        </p:spPr>
        <p:txBody>
          <a:bodyPr wrap="none">
            <a:spAutoFit/>
          </a:bodyPr>
          <a:lstStyle/>
          <a:p>
            <a:endParaRPr lang="en-US"/>
          </a:p>
        </p:txBody>
      </p:sp>
      <p:sp>
        <p:nvSpPr>
          <p:cNvPr id="1212" name="Text Box 1469"/>
          <p:cNvSpPr txBox="1">
            <a:spLocks noChangeArrowheads="1"/>
          </p:cNvSpPr>
          <p:nvPr/>
        </p:nvSpPr>
        <p:spPr bwMode="auto">
          <a:xfrm>
            <a:off x="3797300" y="18761075"/>
            <a:ext cx="184150" cy="457200"/>
          </a:xfrm>
          <a:prstGeom prst="rect">
            <a:avLst/>
          </a:prstGeom>
          <a:noFill/>
          <a:ln w="9525">
            <a:noFill/>
            <a:miter lim="800000"/>
            <a:headEnd/>
            <a:tailEnd/>
          </a:ln>
        </p:spPr>
        <p:txBody>
          <a:bodyPr wrap="none">
            <a:spAutoFit/>
          </a:bodyPr>
          <a:lstStyle/>
          <a:p>
            <a:endParaRPr lang="en-US"/>
          </a:p>
        </p:txBody>
      </p:sp>
      <p:sp>
        <p:nvSpPr>
          <p:cNvPr id="7616" name="Text Box 1472"/>
          <p:cNvSpPr txBox="1">
            <a:spLocks noChangeArrowheads="1"/>
          </p:cNvSpPr>
          <p:nvPr/>
        </p:nvSpPr>
        <p:spPr bwMode="auto">
          <a:xfrm>
            <a:off x="4740275" y="22458998"/>
            <a:ext cx="5405438" cy="1646237"/>
          </a:xfrm>
          <a:prstGeom prst="rect">
            <a:avLst/>
          </a:prstGeom>
          <a:noFill/>
          <a:ln w="9525">
            <a:noFill/>
            <a:miter lim="800000"/>
            <a:headEnd/>
            <a:tailEnd/>
          </a:ln>
          <a:effectLst/>
        </p:spPr>
        <p:txBody>
          <a:bodyPr>
            <a:spAutoFit/>
          </a:bodyPr>
          <a:lstStyle/>
          <a:p>
            <a:pPr algn="ctr">
              <a:defRPr/>
            </a:pPr>
            <a:r>
              <a:rPr lang="en-US" sz="5400" b="1" dirty="0">
                <a:solidFill>
                  <a:srgbClr val="000066"/>
                </a:solidFill>
                <a:effectLst>
                  <a:outerShdw blurRad="38100" dist="38100" dir="2700000" algn="tl">
                    <a:srgbClr val="C0C0C0"/>
                  </a:outerShdw>
                </a:effectLst>
                <a:latin typeface="Tahoma" pitchFamily="34" charset="0"/>
                <a:cs typeface="Tahoma" pitchFamily="34" charset="0"/>
              </a:rPr>
              <a:t>Introduction</a:t>
            </a:r>
          </a:p>
          <a:p>
            <a:pPr algn="ctr">
              <a:defRPr/>
            </a:pPr>
            <a:endParaRPr lang="en-US" sz="4800" b="1" dirty="0">
              <a:solidFill>
                <a:srgbClr val="000066"/>
              </a:solidFill>
              <a:effectLst>
                <a:outerShdw blurRad="38100" dist="38100" dir="2700000" algn="tl">
                  <a:srgbClr val="C0C0C0"/>
                </a:outerShdw>
              </a:effectLst>
              <a:latin typeface="Tahoma" pitchFamily="34" charset="0"/>
            </a:endParaRPr>
          </a:p>
        </p:txBody>
      </p:sp>
      <p:sp>
        <p:nvSpPr>
          <p:cNvPr id="1214" name="Line 1474"/>
          <p:cNvSpPr>
            <a:spLocks noChangeShapeType="1"/>
          </p:cNvSpPr>
          <p:nvPr/>
        </p:nvSpPr>
        <p:spPr bwMode="auto">
          <a:xfrm flipV="1">
            <a:off x="2967990" y="23674705"/>
            <a:ext cx="8477250" cy="0"/>
          </a:xfrm>
          <a:prstGeom prst="line">
            <a:avLst/>
          </a:prstGeom>
          <a:noFill/>
          <a:ln w="76200">
            <a:solidFill>
              <a:srgbClr val="990033"/>
            </a:solidFill>
            <a:round/>
            <a:headEnd/>
            <a:tailEnd/>
          </a:ln>
          <a:effectLst>
            <a:outerShdw dist="28398" dir="20006097" algn="ctr" rotWithShape="0">
              <a:srgbClr val="808080"/>
            </a:outerShdw>
          </a:effectLst>
        </p:spPr>
        <p:txBody>
          <a:bodyPr/>
          <a:lstStyle/>
          <a:p>
            <a:endParaRPr lang="en-US"/>
          </a:p>
        </p:txBody>
      </p:sp>
      <p:sp>
        <p:nvSpPr>
          <p:cNvPr id="7620" name="Rectangle 1476"/>
          <p:cNvSpPr>
            <a:spLocks noChangeArrowheads="1"/>
          </p:cNvSpPr>
          <p:nvPr/>
        </p:nvSpPr>
        <p:spPr bwMode="auto">
          <a:xfrm>
            <a:off x="16094075" y="8020050"/>
            <a:ext cx="6848475" cy="2378075"/>
          </a:xfrm>
          <a:prstGeom prst="rect">
            <a:avLst/>
          </a:prstGeom>
          <a:noFill/>
          <a:ln w="9525">
            <a:noFill/>
            <a:miter lim="800000"/>
            <a:headEnd/>
            <a:tailEnd/>
          </a:ln>
          <a:effectLst/>
        </p:spPr>
        <p:txBody>
          <a:bodyPr>
            <a:spAutoFit/>
          </a:bodyPr>
          <a:lstStyle/>
          <a:p>
            <a:pPr marL="342900" indent="-342900" algn="ctr"/>
            <a:r>
              <a:rPr lang="en-US" altLang="ko-KR" sz="5400" b="1" dirty="0">
                <a:solidFill>
                  <a:srgbClr val="000066"/>
                </a:solidFill>
                <a:effectLst>
                  <a:outerShdw blurRad="38100" dist="38100" dir="2700000" algn="tl">
                    <a:srgbClr val="000000"/>
                  </a:outerShdw>
                </a:effectLst>
                <a:latin typeface="Tahoma" pitchFamily="34" charset="0"/>
                <a:ea typeface="굴림" pitchFamily="34" charset="-127"/>
              </a:rPr>
              <a:t>Method</a:t>
            </a:r>
          </a:p>
          <a:p>
            <a:pPr marL="342900" indent="-342900" algn="ctr"/>
            <a:endParaRPr lang="en-US" altLang="ko-KR" sz="4800" b="1" dirty="0">
              <a:solidFill>
                <a:srgbClr val="000066"/>
              </a:solidFill>
              <a:effectLst>
                <a:outerShdw blurRad="38100" dist="38100" dir="2700000" algn="tl">
                  <a:srgbClr val="000000"/>
                </a:outerShdw>
              </a:effectLst>
              <a:latin typeface="Tahoma" pitchFamily="34" charset="0"/>
              <a:ea typeface="굴림" pitchFamily="34" charset="-127"/>
            </a:endParaRPr>
          </a:p>
          <a:p>
            <a:pPr marL="342900" indent="-342900" algn="ctr" eaLnBrk="0" hangingPunct="0">
              <a:buFontTx/>
              <a:buAutoNum type="arabicPeriod"/>
            </a:pPr>
            <a:endParaRPr lang="ko-KR" altLang="en-US" sz="4800" b="1" u="sng" dirty="0">
              <a:solidFill>
                <a:srgbClr val="000066"/>
              </a:solidFill>
              <a:effectLst>
                <a:outerShdw blurRad="38100" dist="38100" dir="2700000" algn="tl">
                  <a:srgbClr val="000000"/>
                </a:outerShdw>
              </a:effectLst>
              <a:ea typeface="굴림" pitchFamily="34" charset="-127"/>
            </a:endParaRPr>
          </a:p>
        </p:txBody>
      </p:sp>
      <p:sp>
        <p:nvSpPr>
          <p:cNvPr id="1216" name="Line 1477"/>
          <p:cNvSpPr>
            <a:spLocks noChangeShapeType="1"/>
          </p:cNvSpPr>
          <p:nvPr/>
        </p:nvSpPr>
        <p:spPr bwMode="auto">
          <a:xfrm>
            <a:off x="16235363" y="9020175"/>
            <a:ext cx="6604000" cy="0"/>
          </a:xfrm>
          <a:prstGeom prst="line">
            <a:avLst/>
          </a:prstGeom>
          <a:noFill/>
          <a:ln w="76200">
            <a:solidFill>
              <a:srgbClr val="990033"/>
            </a:solidFill>
            <a:round/>
            <a:headEnd/>
            <a:tailEnd/>
          </a:ln>
          <a:effectLst>
            <a:outerShdw dist="35921" dir="18900000" algn="ctr" rotWithShape="0">
              <a:schemeClr val="bg2">
                <a:alpha val="50000"/>
              </a:schemeClr>
            </a:outerShdw>
          </a:effectLst>
        </p:spPr>
        <p:txBody>
          <a:bodyPr/>
          <a:lstStyle/>
          <a:p>
            <a:endParaRPr lang="en-US"/>
          </a:p>
        </p:txBody>
      </p:sp>
      <p:sp>
        <p:nvSpPr>
          <p:cNvPr id="1217" name="Rectangle 1478"/>
          <p:cNvSpPr>
            <a:spLocks noChangeArrowheads="1"/>
          </p:cNvSpPr>
          <p:nvPr/>
        </p:nvSpPr>
        <p:spPr bwMode="auto">
          <a:xfrm>
            <a:off x="15095538" y="9466263"/>
            <a:ext cx="8712200" cy="4093428"/>
          </a:xfrm>
          <a:prstGeom prst="rect">
            <a:avLst/>
          </a:prstGeom>
          <a:noFill/>
          <a:ln w="9525">
            <a:noFill/>
            <a:miter lim="800000"/>
            <a:headEnd/>
            <a:tailEnd/>
          </a:ln>
        </p:spPr>
        <p:txBody>
          <a:bodyPr>
            <a:spAutoFit/>
          </a:bodyPr>
          <a:lstStyle/>
          <a:p>
            <a:pPr marL="342900" indent="-342900"/>
            <a:r>
              <a:rPr lang="en-US" altLang="ko-KR" sz="3600" b="1" u="sng" dirty="0">
                <a:solidFill>
                  <a:schemeClr val="accent6">
                    <a:lumMod val="75000"/>
                  </a:schemeClr>
                </a:solidFill>
                <a:ea typeface="굴림" pitchFamily="34" charset="-127"/>
              </a:rPr>
              <a:t>Subjects and Experimental Design</a:t>
            </a:r>
          </a:p>
          <a:p>
            <a:pPr marL="342900" indent="-342900"/>
            <a:endParaRPr lang="en-US" altLang="ko-KR" sz="2800" b="1" dirty="0">
              <a:solidFill>
                <a:schemeClr val="accent6">
                  <a:lumMod val="75000"/>
                </a:schemeClr>
              </a:solidFill>
              <a:ea typeface="굴림" pitchFamily="34" charset="-127"/>
            </a:endParaRPr>
          </a:p>
          <a:p>
            <a:pPr marL="342900" indent="-342900">
              <a:buFontTx/>
              <a:buBlip>
                <a:blip r:embed="rId5"/>
              </a:buBlip>
            </a:pPr>
            <a:r>
              <a:rPr lang="en-US" sz="2800" b="1" dirty="0" smtClean="0">
                <a:solidFill>
                  <a:schemeClr val="accent6">
                    <a:lumMod val="75000"/>
                  </a:schemeClr>
                </a:solidFill>
              </a:rPr>
              <a:t>The study used a cross-sectional design to collect information from T2DM Mexican Americans in Bryan/College Station, McAllen, and Laredo Texas.</a:t>
            </a:r>
          </a:p>
          <a:p>
            <a:pPr marL="342900" indent="-342900">
              <a:buFontTx/>
              <a:buBlip>
                <a:blip r:embed="rId5"/>
              </a:buBlip>
            </a:pPr>
            <a:r>
              <a:rPr lang="en-US" altLang="ko-KR" sz="2800" b="1" dirty="0" smtClean="0">
                <a:solidFill>
                  <a:schemeClr val="accent6">
                    <a:lumMod val="75000"/>
                  </a:schemeClr>
                </a:solidFill>
                <a:ea typeface="굴림" pitchFamily="34" charset="-127"/>
              </a:rPr>
              <a:t>Total of </a:t>
            </a:r>
            <a:r>
              <a:rPr lang="en-US" sz="2800" b="1" dirty="0" smtClean="0">
                <a:solidFill>
                  <a:schemeClr val="accent6">
                    <a:lumMod val="75000"/>
                  </a:schemeClr>
                </a:solidFill>
              </a:rPr>
              <a:t>108 </a:t>
            </a:r>
            <a:r>
              <a:rPr lang="en-US" altLang="ko-KR" sz="2800" b="1" dirty="0" smtClean="0">
                <a:solidFill>
                  <a:schemeClr val="accent6">
                    <a:lumMod val="75000"/>
                  </a:schemeClr>
                </a:solidFill>
                <a:ea typeface="굴림" pitchFamily="34" charset="-127"/>
              </a:rPr>
              <a:t>Mexican American Men and Women aged </a:t>
            </a:r>
            <a:r>
              <a:rPr lang="en-US" altLang="ko-KR" sz="2800" b="1" dirty="0">
                <a:solidFill>
                  <a:schemeClr val="accent6">
                    <a:lumMod val="75000"/>
                  </a:schemeClr>
                </a:solidFill>
                <a:ea typeface="굴림" pitchFamily="34" charset="-127"/>
              </a:rPr>
              <a:t>from 8 to 12 years participated in this study.</a:t>
            </a:r>
          </a:p>
          <a:p>
            <a:pPr marL="342900" indent="-342900">
              <a:buFontTx/>
              <a:buBlip>
                <a:blip r:embed="rId5"/>
              </a:buBlip>
            </a:pPr>
            <a:r>
              <a:rPr lang="en-US" altLang="ko-KR" sz="2800" b="1" dirty="0" smtClean="0">
                <a:solidFill>
                  <a:schemeClr val="accent6">
                    <a:lumMod val="75000"/>
                  </a:schemeClr>
                </a:solidFill>
                <a:ea typeface="굴림" pitchFamily="34" charset="-127"/>
              </a:rPr>
              <a:t>Subjects </a:t>
            </a:r>
            <a:r>
              <a:rPr lang="en-US" altLang="ko-KR" sz="2800" b="1" dirty="0">
                <a:solidFill>
                  <a:schemeClr val="accent6">
                    <a:lumMod val="75000"/>
                  </a:schemeClr>
                </a:solidFill>
                <a:ea typeface="굴림" pitchFamily="34" charset="-127"/>
              </a:rPr>
              <a:t>were </a:t>
            </a:r>
            <a:r>
              <a:rPr lang="en-US" altLang="ko-KR" sz="2800" b="1" dirty="0" smtClean="0">
                <a:solidFill>
                  <a:schemeClr val="accent6">
                    <a:lumMod val="75000"/>
                  </a:schemeClr>
                </a:solidFill>
                <a:ea typeface="굴림" pitchFamily="34" charset="-127"/>
              </a:rPr>
              <a:t>recruited</a:t>
            </a:r>
            <a:r>
              <a:rPr lang="en-US" sz="2800" b="1" dirty="0" smtClean="0">
                <a:solidFill>
                  <a:schemeClr val="accent6">
                    <a:lumMod val="75000"/>
                  </a:schemeClr>
                </a:solidFill>
              </a:rPr>
              <a:t> from local churches and clinics in the community.</a:t>
            </a:r>
            <a:endParaRPr lang="en-US" altLang="ko-KR" sz="2800" b="1" dirty="0">
              <a:solidFill>
                <a:schemeClr val="accent6">
                  <a:lumMod val="75000"/>
                </a:schemeClr>
              </a:solidFill>
              <a:ea typeface="굴림" pitchFamily="34" charset="-127"/>
            </a:endParaRPr>
          </a:p>
        </p:txBody>
      </p:sp>
      <p:sp>
        <p:nvSpPr>
          <p:cNvPr id="198" name="TextBox 197"/>
          <p:cNvSpPr txBox="1"/>
          <p:nvPr/>
        </p:nvSpPr>
        <p:spPr>
          <a:xfrm>
            <a:off x="4312920" y="30899100"/>
            <a:ext cx="6934200" cy="914400"/>
          </a:xfrm>
          <a:prstGeom prst="rect">
            <a:avLst/>
          </a:prstGeom>
          <a:noFill/>
        </p:spPr>
        <p:txBody>
          <a:bodyPr>
            <a:spAutoFit/>
          </a:bodyPr>
          <a:lstStyle/>
          <a:p>
            <a:pPr algn="ctr"/>
            <a:r>
              <a:rPr lang="en-US" sz="5400" b="1" dirty="0">
                <a:solidFill>
                  <a:srgbClr val="191966"/>
                </a:solidFill>
                <a:effectLst>
                  <a:outerShdw blurRad="38100" dist="38100" dir="2700000" algn="tl">
                    <a:srgbClr val="000000"/>
                  </a:outerShdw>
                </a:effectLst>
                <a:latin typeface="Tahoma" pitchFamily="34" charset="0"/>
                <a:cs typeface="Tahoma" pitchFamily="34" charset="0"/>
              </a:rPr>
              <a:t>Rationale/Purpose</a:t>
            </a:r>
          </a:p>
        </p:txBody>
      </p:sp>
      <p:cxnSp>
        <p:nvCxnSpPr>
          <p:cNvPr id="200" name="Straight Connector 199"/>
          <p:cNvCxnSpPr>
            <a:cxnSpLocks noChangeShapeType="1"/>
          </p:cNvCxnSpPr>
          <p:nvPr/>
        </p:nvCxnSpPr>
        <p:spPr bwMode="auto">
          <a:xfrm flipV="1">
            <a:off x="3581400" y="32129730"/>
            <a:ext cx="8553450" cy="0"/>
          </a:xfrm>
          <a:prstGeom prst="line">
            <a:avLst/>
          </a:prstGeom>
          <a:noFill/>
          <a:ln w="76200" algn="ctr">
            <a:solidFill>
              <a:srgbClr val="990033"/>
            </a:solidFill>
            <a:round/>
            <a:headEnd/>
            <a:tailEnd/>
          </a:ln>
          <a:effectLst>
            <a:outerShdw dist="35921" dir="18900000" algn="ctr" rotWithShape="0">
              <a:srgbClr val="808080">
                <a:alpha val="50000"/>
              </a:srgbClr>
            </a:outerShdw>
          </a:effectLst>
        </p:spPr>
      </p:cxnSp>
      <p:pic>
        <p:nvPicPr>
          <p:cNvPr id="1209" name="Picture 1463" descr="UAEM"/>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322513" y="2938463"/>
            <a:ext cx="3308350" cy="3203575"/>
          </a:xfrm>
          <a:prstGeom prst="rect">
            <a:avLst/>
          </a:prstGeom>
          <a:noFill/>
          <a:ln w="9525" algn="ctr">
            <a:noFill/>
            <a:miter lim="800000"/>
            <a:headEnd/>
            <a:tailEnd/>
          </a:ln>
        </p:spPr>
      </p:pic>
      <p:sp>
        <p:nvSpPr>
          <p:cNvPr id="1220" name="Text Box 196"/>
          <p:cNvSpPr txBox="1">
            <a:spLocks noChangeArrowheads="1"/>
          </p:cNvSpPr>
          <p:nvPr/>
        </p:nvSpPr>
        <p:spPr bwMode="auto">
          <a:xfrm>
            <a:off x="3714750" y="7962900"/>
            <a:ext cx="8210550" cy="914400"/>
          </a:xfrm>
          <a:prstGeom prst="rect">
            <a:avLst/>
          </a:prstGeom>
          <a:noFill/>
          <a:ln w="9525">
            <a:noFill/>
            <a:miter lim="800000"/>
            <a:headEnd/>
            <a:tailEnd/>
          </a:ln>
          <a:effectLst/>
        </p:spPr>
        <p:txBody>
          <a:bodyPr>
            <a:spAutoFit/>
          </a:bodyPr>
          <a:lstStyle/>
          <a:p>
            <a:pPr algn="ctr">
              <a:spcBef>
                <a:spcPct val="50000"/>
              </a:spcBef>
            </a:pPr>
            <a:r>
              <a:rPr lang="en-US" sz="5400" b="1">
                <a:solidFill>
                  <a:srgbClr val="000066"/>
                </a:solidFill>
                <a:effectLst>
                  <a:outerShdw blurRad="38100" dist="38100" dir="2700000" algn="tl">
                    <a:srgbClr val="000000"/>
                  </a:outerShdw>
                </a:effectLst>
                <a:latin typeface="Tahoma" pitchFamily="34" charset="0"/>
              </a:rPr>
              <a:t>Abstract</a:t>
            </a:r>
          </a:p>
        </p:txBody>
      </p:sp>
      <p:sp>
        <p:nvSpPr>
          <p:cNvPr id="1221" name="Line 197"/>
          <p:cNvSpPr>
            <a:spLocks noChangeShapeType="1"/>
          </p:cNvSpPr>
          <p:nvPr/>
        </p:nvSpPr>
        <p:spPr bwMode="auto">
          <a:xfrm>
            <a:off x="3657600" y="8991600"/>
            <a:ext cx="8474075" cy="0"/>
          </a:xfrm>
          <a:prstGeom prst="line">
            <a:avLst/>
          </a:prstGeom>
          <a:noFill/>
          <a:ln w="76200">
            <a:solidFill>
              <a:srgbClr val="990033"/>
            </a:solidFill>
            <a:round/>
            <a:headEnd/>
            <a:tailEnd/>
          </a:ln>
          <a:effectLst>
            <a:outerShdw dist="35921" dir="18900000" algn="ctr" rotWithShape="0">
              <a:schemeClr val="bg2">
                <a:alpha val="50000"/>
              </a:schemeClr>
            </a:outerShdw>
          </a:effectLst>
        </p:spPr>
        <p:txBody>
          <a:bodyPr/>
          <a:lstStyle/>
          <a:p>
            <a:endParaRPr lang="en-US"/>
          </a:p>
        </p:txBody>
      </p:sp>
      <p:sp>
        <p:nvSpPr>
          <p:cNvPr id="1224" name="Text Box 200"/>
          <p:cNvSpPr txBox="1">
            <a:spLocks noChangeArrowheads="1"/>
          </p:cNvSpPr>
          <p:nvPr/>
        </p:nvSpPr>
        <p:spPr bwMode="auto">
          <a:xfrm>
            <a:off x="15030450" y="29767530"/>
            <a:ext cx="8305800" cy="641350"/>
          </a:xfrm>
          <a:prstGeom prst="rect">
            <a:avLst/>
          </a:prstGeom>
          <a:noFill/>
          <a:ln w="9525">
            <a:noFill/>
            <a:miter lim="800000"/>
            <a:headEnd/>
            <a:tailEnd/>
          </a:ln>
          <a:effectLst/>
        </p:spPr>
        <p:txBody>
          <a:bodyPr>
            <a:spAutoFit/>
          </a:bodyPr>
          <a:lstStyle/>
          <a:p>
            <a:pPr>
              <a:spcBef>
                <a:spcPct val="50000"/>
              </a:spcBef>
            </a:pPr>
            <a:r>
              <a:rPr lang="en-US" sz="3600" b="1" u="sng" dirty="0">
                <a:solidFill>
                  <a:srgbClr val="000066"/>
                </a:solidFill>
              </a:rPr>
              <a:t>Measurements</a:t>
            </a:r>
          </a:p>
        </p:txBody>
      </p:sp>
      <p:sp>
        <p:nvSpPr>
          <p:cNvPr id="1336" name="Text Box 312"/>
          <p:cNvSpPr txBox="1">
            <a:spLocks noChangeArrowheads="1"/>
          </p:cNvSpPr>
          <p:nvPr/>
        </p:nvSpPr>
        <p:spPr bwMode="auto">
          <a:xfrm>
            <a:off x="26197560" y="7995285"/>
            <a:ext cx="7200900" cy="914400"/>
          </a:xfrm>
          <a:prstGeom prst="rect">
            <a:avLst/>
          </a:prstGeom>
          <a:noFill/>
          <a:ln w="9525">
            <a:noFill/>
            <a:miter lim="800000"/>
            <a:headEnd/>
            <a:tailEnd/>
          </a:ln>
          <a:effectLst/>
        </p:spPr>
        <p:txBody>
          <a:bodyPr>
            <a:spAutoFit/>
          </a:bodyPr>
          <a:lstStyle/>
          <a:p>
            <a:pPr algn="ctr">
              <a:spcBef>
                <a:spcPct val="50000"/>
              </a:spcBef>
            </a:pPr>
            <a:r>
              <a:rPr lang="en-US" sz="5400" b="1" dirty="0">
                <a:solidFill>
                  <a:srgbClr val="000066"/>
                </a:solidFill>
                <a:effectLst>
                  <a:outerShdw blurRad="38100" dist="38100" dir="2700000" algn="tl">
                    <a:srgbClr val="000000"/>
                  </a:outerShdw>
                </a:effectLst>
                <a:latin typeface="Tahoma" pitchFamily="34" charset="0"/>
              </a:rPr>
              <a:t>Results</a:t>
            </a:r>
          </a:p>
        </p:txBody>
      </p:sp>
      <p:sp>
        <p:nvSpPr>
          <p:cNvPr id="1337" name="Line 313"/>
          <p:cNvSpPr>
            <a:spLocks noChangeShapeType="1"/>
          </p:cNvSpPr>
          <p:nvPr/>
        </p:nvSpPr>
        <p:spPr bwMode="auto">
          <a:xfrm>
            <a:off x="25951815" y="8985885"/>
            <a:ext cx="8343900" cy="0"/>
          </a:xfrm>
          <a:prstGeom prst="line">
            <a:avLst/>
          </a:prstGeom>
          <a:noFill/>
          <a:ln w="76200">
            <a:solidFill>
              <a:srgbClr val="A50021"/>
            </a:solidFill>
            <a:round/>
            <a:headEnd/>
            <a:tailEnd/>
          </a:ln>
          <a:effectLst>
            <a:outerShdw dist="35921" dir="18900000" algn="ctr" rotWithShape="0">
              <a:schemeClr val="bg2">
                <a:alpha val="50000"/>
              </a:schemeClr>
            </a:outerShdw>
          </a:effectLst>
        </p:spPr>
        <p:txBody>
          <a:bodyPr/>
          <a:lstStyle/>
          <a:p>
            <a:endParaRPr lang="en-US"/>
          </a:p>
        </p:txBody>
      </p:sp>
      <p:sp>
        <p:nvSpPr>
          <p:cNvPr id="1340" name="Text Box 316"/>
          <p:cNvSpPr txBox="1">
            <a:spLocks noChangeArrowheads="1"/>
          </p:cNvSpPr>
          <p:nvPr/>
        </p:nvSpPr>
        <p:spPr bwMode="auto">
          <a:xfrm>
            <a:off x="25037415" y="15434310"/>
            <a:ext cx="582930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Acceptance of Diabetes</a:t>
            </a:r>
            <a:endParaRPr lang="en-US" sz="2800" b="1" dirty="0">
              <a:solidFill>
                <a:srgbClr val="000066"/>
              </a:solidFill>
            </a:endParaRPr>
          </a:p>
        </p:txBody>
      </p:sp>
      <p:graphicFrame>
        <p:nvGraphicFramePr>
          <p:cNvPr id="1341" name="Object 317"/>
          <p:cNvGraphicFramePr>
            <a:graphicFrameLocks noChangeAspect="1"/>
          </p:cNvGraphicFramePr>
          <p:nvPr/>
        </p:nvGraphicFramePr>
        <p:xfrm>
          <a:off x="24920575" y="30404118"/>
          <a:ext cx="10501313" cy="5476875"/>
        </p:xfrm>
        <a:graphic>
          <a:graphicData uri="http://schemas.openxmlformats.org/presentationml/2006/ole">
            <p:oleObj spid="_x0000_s1341" name="Chart" r:id="rId7" imgW="3124308" imgH="1798392" progId="MSGraph.Chart.8">
              <p:embed followColorScheme="full"/>
            </p:oleObj>
          </a:graphicData>
        </a:graphic>
      </p:graphicFrame>
      <p:sp>
        <p:nvSpPr>
          <p:cNvPr id="1344" name="Text Box 320"/>
          <p:cNvSpPr txBox="1">
            <a:spLocks noChangeArrowheads="1"/>
          </p:cNvSpPr>
          <p:nvPr/>
        </p:nvSpPr>
        <p:spPr bwMode="auto">
          <a:xfrm>
            <a:off x="39054405" y="28660725"/>
            <a:ext cx="7972425" cy="914400"/>
          </a:xfrm>
          <a:prstGeom prst="rect">
            <a:avLst/>
          </a:prstGeom>
          <a:noFill/>
          <a:ln w="9525">
            <a:noFill/>
            <a:miter lim="800000"/>
            <a:headEnd/>
            <a:tailEnd/>
          </a:ln>
          <a:effectLst/>
        </p:spPr>
        <p:txBody>
          <a:bodyPr>
            <a:spAutoFit/>
          </a:bodyPr>
          <a:lstStyle/>
          <a:p>
            <a:pPr algn="ctr">
              <a:spcBef>
                <a:spcPct val="50000"/>
              </a:spcBef>
            </a:pPr>
            <a:r>
              <a:rPr lang="en-US" sz="5400" b="1" dirty="0">
                <a:solidFill>
                  <a:srgbClr val="000066"/>
                </a:solidFill>
                <a:effectLst>
                  <a:outerShdw blurRad="38100" dist="38100" dir="2700000" algn="tl">
                    <a:srgbClr val="000000"/>
                  </a:outerShdw>
                </a:effectLst>
                <a:latin typeface="Tahoma" pitchFamily="34" charset="0"/>
              </a:rPr>
              <a:t>Conclusion</a:t>
            </a:r>
          </a:p>
        </p:txBody>
      </p:sp>
      <p:sp>
        <p:nvSpPr>
          <p:cNvPr id="1345" name="Line 321"/>
          <p:cNvSpPr>
            <a:spLocks noChangeShapeType="1"/>
          </p:cNvSpPr>
          <p:nvPr/>
        </p:nvSpPr>
        <p:spPr bwMode="auto">
          <a:xfrm>
            <a:off x="37538025" y="29784675"/>
            <a:ext cx="10344150" cy="0"/>
          </a:xfrm>
          <a:prstGeom prst="line">
            <a:avLst/>
          </a:prstGeom>
          <a:noFill/>
          <a:ln w="76200">
            <a:solidFill>
              <a:srgbClr val="A50021"/>
            </a:solidFill>
            <a:round/>
            <a:headEnd/>
            <a:tailEnd/>
          </a:ln>
          <a:effectLst>
            <a:outerShdw dist="28398" dir="20006097" algn="ctr" rotWithShape="0">
              <a:schemeClr val="bg2">
                <a:alpha val="50000"/>
              </a:schemeClr>
            </a:outerShdw>
          </a:effectLst>
        </p:spPr>
        <p:txBody>
          <a:bodyPr/>
          <a:lstStyle/>
          <a:p>
            <a:endParaRPr lang="en-US"/>
          </a:p>
        </p:txBody>
      </p:sp>
      <p:pic>
        <p:nvPicPr>
          <p:cNvPr id="115" name="Picture 1463" descr="UAEM"/>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546963" y="2881313"/>
            <a:ext cx="3308350" cy="3203575"/>
          </a:xfrm>
          <a:prstGeom prst="rect">
            <a:avLst/>
          </a:prstGeom>
          <a:noFill/>
          <a:ln w="9525" algn="ctr">
            <a:noFill/>
            <a:miter lim="800000"/>
            <a:headEnd/>
            <a:tailEnd/>
          </a:ln>
        </p:spPr>
      </p:pic>
      <p:sp>
        <p:nvSpPr>
          <p:cNvPr id="113" name="Text Box 200"/>
          <p:cNvSpPr txBox="1">
            <a:spLocks noChangeArrowheads="1"/>
          </p:cNvSpPr>
          <p:nvPr/>
        </p:nvSpPr>
        <p:spPr bwMode="auto">
          <a:xfrm>
            <a:off x="14984730" y="13544550"/>
            <a:ext cx="8305800" cy="641350"/>
          </a:xfrm>
          <a:prstGeom prst="rect">
            <a:avLst/>
          </a:prstGeom>
          <a:noFill/>
          <a:ln w="9525">
            <a:noFill/>
            <a:miter lim="800000"/>
            <a:headEnd/>
            <a:tailEnd/>
          </a:ln>
          <a:effectLst/>
        </p:spPr>
        <p:txBody>
          <a:bodyPr>
            <a:spAutoFit/>
          </a:bodyPr>
          <a:lstStyle/>
          <a:p>
            <a:pPr>
              <a:spcBef>
                <a:spcPct val="50000"/>
              </a:spcBef>
            </a:pPr>
            <a:r>
              <a:rPr lang="en-US" sz="3600" b="1" u="sng" dirty="0" smtClean="0">
                <a:solidFill>
                  <a:srgbClr val="000066"/>
                </a:solidFill>
              </a:rPr>
              <a:t>Study Site</a:t>
            </a:r>
            <a:endParaRPr lang="en-US" sz="3600" b="1" u="sng" dirty="0">
              <a:solidFill>
                <a:srgbClr val="000066"/>
              </a:solidFill>
            </a:endParaRPr>
          </a:p>
        </p:txBody>
      </p:sp>
      <p:sp>
        <p:nvSpPr>
          <p:cNvPr id="114" name="Text Box 200"/>
          <p:cNvSpPr txBox="1">
            <a:spLocks noChangeArrowheads="1"/>
          </p:cNvSpPr>
          <p:nvPr/>
        </p:nvSpPr>
        <p:spPr bwMode="auto">
          <a:xfrm>
            <a:off x="15045689" y="21492210"/>
            <a:ext cx="8800697" cy="641350"/>
          </a:xfrm>
          <a:prstGeom prst="rect">
            <a:avLst/>
          </a:prstGeom>
          <a:noFill/>
          <a:ln w="9525">
            <a:noFill/>
            <a:miter lim="800000"/>
            <a:headEnd/>
            <a:tailEnd/>
          </a:ln>
          <a:effectLst/>
        </p:spPr>
        <p:txBody>
          <a:bodyPr wrap="square">
            <a:spAutoFit/>
          </a:bodyPr>
          <a:lstStyle/>
          <a:p>
            <a:pPr>
              <a:spcBef>
                <a:spcPct val="50000"/>
              </a:spcBef>
            </a:pPr>
            <a:r>
              <a:rPr lang="en-US" sz="3600" b="1" u="sng" dirty="0" smtClean="0">
                <a:solidFill>
                  <a:srgbClr val="000066"/>
                </a:solidFill>
              </a:rPr>
              <a:t>Data Collection</a:t>
            </a:r>
            <a:endParaRPr lang="en-US" sz="3600" b="1" u="sng" dirty="0">
              <a:solidFill>
                <a:srgbClr val="000066"/>
              </a:solidFill>
            </a:endParaRPr>
          </a:p>
        </p:txBody>
      </p:sp>
      <p:sp>
        <p:nvSpPr>
          <p:cNvPr id="116" name="Rectangle 1478"/>
          <p:cNvSpPr>
            <a:spLocks noChangeArrowheads="1"/>
          </p:cNvSpPr>
          <p:nvPr/>
        </p:nvSpPr>
        <p:spPr bwMode="auto">
          <a:xfrm>
            <a:off x="15247938" y="22542183"/>
            <a:ext cx="9231312" cy="7478970"/>
          </a:xfrm>
          <a:prstGeom prst="rect">
            <a:avLst/>
          </a:prstGeom>
          <a:noFill/>
          <a:ln w="9525">
            <a:noFill/>
            <a:miter lim="800000"/>
            <a:headEnd/>
            <a:tailEnd/>
          </a:ln>
        </p:spPr>
        <p:txBody>
          <a:bodyPr wrap="square">
            <a:spAutoFit/>
          </a:bodyPr>
          <a:lstStyle/>
          <a:p>
            <a:pPr marL="342900" indent="-342900">
              <a:buFontTx/>
              <a:buBlip>
                <a:blip r:embed="rId5"/>
              </a:buBlip>
            </a:pPr>
            <a:r>
              <a:rPr lang="en-US" sz="3200" b="1" dirty="0" smtClean="0">
                <a:solidFill>
                  <a:srgbClr val="002060"/>
                </a:solidFill>
              </a:rPr>
              <a:t>Data collection occurred in two phases: (1) Face-to-face interview by bilingual trained interviewers and (2) clinical data – blood work, anthropometric measurements, and body composition, Three core labs in the US – St. Joseph, Dr. Reichman's lab, </a:t>
            </a:r>
            <a:r>
              <a:rPr lang="en-US" sz="3200" b="1" dirty="0" smtClean="0">
                <a:solidFill>
                  <a:srgbClr val="002060"/>
                </a:solidFill>
              </a:rPr>
              <a:t>and </a:t>
            </a:r>
            <a:r>
              <a:rPr lang="en-US" sz="3200" b="1" dirty="0" smtClean="0">
                <a:solidFill>
                  <a:srgbClr val="002060"/>
                </a:solidFill>
              </a:rPr>
              <a:t>Diabetes Diagnostic </a:t>
            </a:r>
            <a:r>
              <a:rPr lang="en-US" sz="3200" b="1" dirty="0" smtClean="0">
                <a:solidFill>
                  <a:srgbClr val="002060"/>
                </a:solidFill>
              </a:rPr>
              <a:t>Laboratory.</a:t>
            </a:r>
          </a:p>
          <a:p>
            <a:pPr marL="342900" indent="-342900"/>
            <a:endParaRPr lang="en-US" sz="3200" b="1" dirty="0" smtClean="0">
              <a:solidFill>
                <a:srgbClr val="002060"/>
              </a:solidFill>
            </a:endParaRPr>
          </a:p>
          <a:p>
            <a:pPr marL="342900" indent="-342900">
              <a:buBlip>
                <a:blip r:embed="rId5"/>
              </a:buBlip>
            </a:pPr>
            <a:r>
              <a:rPr lang="en-US" sz="3200" b="1" dirty="0" smtClean="0">
                <a:solidFill>
                  <a:srgbClr val="002060"/>
                </a:solidFill>
              </a:rPr>
              <a:t>A1c: Glycostilated hemoglobin level was measured at the Diabetes Diagnostic Lab in Columbia Missouri.  ADA indicates A1c &lt; 7.0 as good control and &gt; 7.0 as poor control of  diabetes. </a:t>
            </a:r>
            <a:endParaRPr lang="en-US" sz="3200" b="1" dirty="0" smtClean="0">
              <a:solidFill>
                <a:srgbClr val="002060"/>
              </a:solidFill>
            </a:endParaRPr>
          </a:p>
          <a:p>
            <a:pPr marL="342900" indent="-342900">
              <a:buBlip>
                <a:blip r:embed="rId5"/>
              </a:buBlip>
            </a:pPr>
            <a:endParaRPr lang="en-US" sz="3200" b="1" dirty="0" smtClean="0">
              <a:solidFill>
                <a:srgbClr val="002060"/>
              </a:solidFill>
            </a:endParaRPr>
          </a:p>
          <a:p>
            <a:pPr marL="342900" indent="-342900">
              <a:buFontTx/>
              <a:buBlip>
                <a:blip r:embed="rId5"/>
              </a:buBlip>
            </a:pPr>
            <a:endParaRPr lang="en-US" altLang="ko-KR" sz="3200" b="1" dirty="0">
              <a:solidFill>
                <a:srgbClr val="002060"/>
              </a:solidFill>
              <a:ea typeface="굴림" pitchFamily="34" charset="-127"/>
            </a:endParaRPr>
          </a:p>
        </p:txBody>
      </p:sp>
      <p:sp>
        <p:nvSpPr>
          <p:cNvPr id="117" name="Text Box 316"/>
          <p:cNvSpPr txBox="1">
            <a:spLocks noChangeArrowheads="1"/>
          </p:cNvSpPr>
          <p:nvPr/>
        </p:nvSpPr>
        <p:spPr bwMode="auto">
          <a:xfrm>
            <a:off x="25098375" y="21941790"/>
            <a:ext cx="582930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Psychosocial Factors</a:t>
            </a:r>
            <a:endParaRPr lang="en-US" sz="2800" b="1" dirty="0">
              <a:solidFill>
                <a:srgbClr val="000066"/>
              </a:solidFill>
            </a:endParaRPr>
          </a:p>
        </p:txBody>
      </p:sp>
      <p:sp>
        <p:nvSpPr>
          <p:cNvPr id="118" name="Text Box 316"/>
          <p:cNvSpPr txBox="1">
            <a:spLocks noChangeArrowheads="1"/>
          </p:cNvSpPr>
          <p:nvPr/>
        </p:nvSpPr>
        <p:spPr bwMode="auto">
          <a:xfrm>
            <a:off x="25006935" y="29531310"/>
            <a:ext cx="582930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Clinical Parameters</a:t>
            </a:r>
            <a:endParaRPr lang="en-US" sz="2800" b="1" dirty="0">
              <a:solidFill>
                <a:srgbClr val="000066"/>
              </a:solidFill>
            </a:endParaRPr>
          </a:p>
        </p:txBody>
      </p:sp>
      <p:sp>
        <p:nvSpPr>
          <p:cNvPr id="119" name="Text Box 318"/>
          <p:cNvSpPr txBox="1">
            <a:spLocks noChangeArrowheads="1"/>
          </p:cNvSpPr>
          <p:nvPr/>
        </p:nvSpPr>
        <p:spPr bwMode="auto">
          <a:xfrm>
            <a:off x="25065990" y="9450705"/>
            <a:ext cx="558165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Demographics </a:t>
            </a:r>
            <a:endParaRPr lang="en-US" sz="2800" b="1" dirty="0">
              <a:solidFill>
                <a:srgbClr val="000066"/>
              </a:solidFill>
            </a:endParaRPr>
          </a:p>
        </p:txBody>
      </p:sp>
      <p:graphicFrame>
        <p:nvGraphicFramePr>
          <p:cNvPr id="2" name="Object 323"/>
          <p:cNvGraphicFramePr>
            <a:graphicFrameLocks noChangeAspect="1"/>
          </p:cNvGraphicFramePr>
          <p:nvPr/>
        </p:nvGraphicFramePr>
        <p:xfrm>
          <a:off x="25039320" y="16246475"/>
          <a:ext cx="10880725" cy="6216650"/>
        </p:xfrm>
        <a:graphic>
          <a:graphicData uri="http://schemas.openxmlformats.org/presentationml/2006/ole">
            <p:oleObj spid="_x0000_s1347" name="Chart" r:id="rId8" imgW="3238446" imgH="1851660" progId="MSGraph.Chart.8">
              <p:embed followColorScheme="full"/>
            </p:oleObj>
          </a:graphicData>
        </a:graphic>
      </p:graphicFrame>
      <p:graphicFrame>
        <p:nvGraphicFramePr>
          <p:cNvPr id="3" name="Object 324"/>
          <p:cNvGraphicFramePr>
            <a:graphicFrameLocks noChangeAspect="1"/>
          </p:cNvGraphicFramePr>
          <p:nvPr/>
        </p:nvGraphicFramePr>
        <p:xfrm>
          <a:off x="24733885" y="22875875"/>
          <a:ext cx="10852150" cy="6202363"/>
        </p:xfrm>
        <a:graphic>
          <a:graphicData uri="http://schemas.openxmlformats.org/presentationml/2006/ole">
            <p:oleObj spid="_x0000_s1348" name="Chart" r:id="rId9" imgW="3230880" imgH="1844112" progId="MSGraph.Chart.8">
              <p:embed followColorScheme="full"/>
            </p:oleObj>
          </a:graphicData>
        </a:graphic>
      </p:graphicFrame>
      <p:graphicFrame>
        <p:nvGraphicFramePr>
          <p:cNvPr id="4" name="Object 325"/>
          <p:cNvGraphicFramePr>
            <a:graphicFrameLocks noChangeAspect="1"/>
          </p:cNvGraphicFramePr>
          <p:nvPr/>
        </p:nvGraphicFramePr>
        <p:xfrm>
          <a:off x="24795798" y="10439400"/>
          <a:ext cx="10698162" cy="5592763"/>
        </p:xfrm>
        <a:graphic>
          <a:graphicData uri="http://schemas.openxmlformats.org/presentationml/2006/ole">
            <p:oleObj spid="_x0000_s1349" name="Chart" r:id="rId10" imgW="3451806" imgH="1805940" progId="MSGraph.Chart.8">
              <p:embed followColorScheme="full"/>
            </p:oleObj>
          </a:graphicData>
        </a:graphic>
      </p:graphicFrame>
      <p:sp>
        <p:nvSpPr>
          <p:cNvPr id="122" name="Text Box 316"/>
          <p:cNvSpPr txBox="1">
            <a:spLocks noChangeArrowheads="1"/>
          </p:cNvSpPr>
          <p:nvPr/>
        </p:nvSpPr>
        <p:spPr bwMode="auto">
          <a:xfrm>
            <a:off x="36711255" y="8256270"/>
            <a:ext cx="582930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Correlation Table</a:t>
            </a:r>
            <a:endParaRPr lang="en-US" sz="2800" b="1" dirty="0">
              <a:solidFill>
                <a:srgbClr val="000066"/>
              </a:solidFill>
            </a:endParaRPr>
          </a:p>
        </p:txBody>
      </p:sp>
      <p:sp>
        <p:nvSpPr>
          <p:cNvPr id="123" name="Text Box 316"/>
          <p:cNvSpPr txBox="1">
            <a:spLocks noChangeArrowheads="1"/>
          </p:cNvSpPr>
          <p:nvPr/>
        </p:nvSpPr>
        <p:spPr bwMode="auto">
          <a:xfrm>
            <a:off x="36635055" y="21195030"/>
            <a:ext cx="5829300" cy="519113"/>
          </a:xfrm>
          <a:prstGeom prst="rect">
            <a:avLst/>
          </a:prstGeom>
          <a:noFill/>
          <a:ln w="9525">
            <a:noFill/>
            <a:miter lim="800000"/>
            <a:headEnd/>
            <a:tailEnd/>
          </a:ln>
          <a:effectLst/>
        </p:spPr>
        <p:txBody>
          <a:bodyPr>
            <a:spAutoFit/>
          </a:bodyPr>
          <a:lstStyle/>
          <a:p>
            <a:pPr>
              <a:spcBef>
                <a:spcPct val="50000"/>
              </a:spcBef>
            </a:pPr>
            <a:r>
              <a:rPr lang="en-US" sz="2800" b="1" dirty="0" smtClean="0">
                <a:solidFill>
                  <a:srgbClr val="000066"/>
                </a:solidFill>
              </a:rPr>
              <a:t>Regression Analysis</a:t>
            </a:r>
            <a:endParaRPr lang="en-US" sz="2800" b="1" dirty="0">
              <a:solidFill>
                <a:srgbClr val="000066"/>
              </a:solidFill>
            </a:endParaRPr>
          </a:p>
        </p:txBody>
      </p:sp>
      <p:pic>
        <p:nvPicPr>
          <p:cNvPr id="66" name="Picture 65" descr="texas.gif"/>
          <p:cNvPicPr>
            <a:picLocks noChangeAspect="1"/>
          </p:cNvPicPr>
          <p:nvPr/>
        </p:nvPicPr>
        <p:blipFill>
          <a:blip r:embed="rId11" cstate="print"/>
          <a:stretch>
            <a:fillRect/>
          </a:stretch>
        </p:blipFill>
        <p:spPr>
          <a:xfrm>
            <a:off x="15026639" y="14112240"/>
            <a:ext cx="9274679" cy="6816090"/>
          </a:xfrm>
          <a:prstGeom prst="rect">
            <a:avLst/>
          </a:prstGeom>
        </p:spPr>
      </p:pic>
      <p:cxnSp>
        <p:nvCxnSpPr>
          <p:cNvPr id="71" name="Straight Arrow Connector 70"/>
          <p:cNvCxnSpPr/>
          <p:nvPr/>
        </p:nvCxnSpPr>
        <p:spPr>
          <a:xfrm rot="10800000">
            <a:off x="22113240" y="17754600"/>
            <a:ext cx="1920240" cy="28956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83" name="TextBox 82"/>
          <p:cNvSpPr txBox="1"/>
          <p:nvPr/>
        </p:nvSpPr>
        <p:spPr>
          <a:xfrm>
            <a:off x="20345400" y="14432280"/>
            <a:ext cx="3718560" cy="1384995"/>
          </a:xfrm>
          <a:prstGeom prst="rect">
            <a:avLst/>
          </a:prstGeom>
          <a:noFill/>
        </p:spPr>
        <p:txBody>
          <a:bodyPr wrap="square" rtlCol="0">
            <a:spAutoFit/>
          </a:bodyPr>
          <a:lstStyle/>
          <a:p>
            <a:pPr marL="457200" indent="-457200">
              <a:buFont typeface="+mj-lt"/>
              <a:buAutoNum type="arabicPeriod"/>
            </a:pPr>
            <a:r>
              <a:rPr lang="en-US" sz="2800" dirty="0" smtClean="0">
                <a:solidFill>
                  <a:srgbClr val="002060"/>
                </a:solidFill>
              </a:rPr>
              <a:t>Laredo</a:t>
            </a:r>
          </a:p>
          <a:p>
            <a:pPr marL="457200" indent="-457200">
              <a:buFont typeface="+mj-lt"/>
              <a:buAutoNum type="arabicPeriod"/>
            </a:pPr>
            <a:r>
              <a:rPr lang="en-US" sz="2800" dirty="0" smtClean="0">
                <a:solidFill>
                  <a:srgbClr val="002060"/>
                </a:solidFill>
              </a:rPr>
              <a:t>College Station	</a:t>
            </a:r>
          </a:p>
          <a:p>
            <a:pPr marL="457200" indent="-457200">
              <a:buFont typeface="+mj-lt"/>
              <a:buAutoNum type="arabicPeriod"/>
            </a:pPr>
            <a:r>
              <a:rPr lang="en-US" sz="2800" dirty="0" smtClean="0">
                <a:solidFill>
                  <a:srgbClr val="002060"/>
                </a:solidFill>
              </a:rPr>
              <a:t>McAllen</a:t>
            </a:r>
            <a:endParaRPr lang="en-US" sz="2800" dirty="0">
              <a:solidFill>
                <a:srgbClr val="002060"/>
              </a:solidFill>
            </a:endParaRPr>
          </a:p>
        </p:txBody>
      </p:sp>
      <p:graphicFrame>
        <p:nvGraphicFramePr>
          <p:cNvPr id="84" name="Table 83"/>
          <p:cNvGraphicFramePr>
            <a:graphicFrameLocks noGrp="1"/>
          </p:cNvGraphicFramePr>
          <p:nvPr/>
        </p:nvGraphicFramePr>
        <p:xfrm>
          <a:off x="36023551" y="9015588"/>
          <a:ext cx="13487398" cy="11139311"/>
        </p:xfrm>
        <a:graphic>
          <a:graphicData uri="http://schemas.openxmlformats.org/drawingml/2006/table">
            <a:tbl>
              <a:tblPr firstRow="1" bandRow="1">
                <a:tableStyleId>{1E171933-4619-4E11-9A3F-F7608DF75F80}</a:tableStyleId>
              </a:tblPr>
              <a:tblGrid>
                <a:gridCol w="2093734"/>
                <a:gridCol w="960563"/>
                <a:gridCol w="1088373"/>
                <a:gridCol w="901269"/>
                <a:gridCol w="1013267"/>
                <a:gridCol w="743152"/>
                <a:gridCol w="1026444"/>
                <a:gridCol w="1027763"/>
                <a:gridCol w="1185879"/>
                <a:gridCol w="1154256"/>
                <a:gridCol w="948703"/>
                <a:gridCol w="1343995"/>
              </a:tblGrid>
              <a:tr h="1375016">
                <a:tc>
                  <a:txBody>
                    <a:bodyPr/>
                    <a:lstStyle/>
                    <a:p>
                      <a:pPr algn="ctr"/>
                      <a:endParaRPr lang="en-US" sz="2000" dirty="0"/>
                    </a:p>
                  </a:txBody>
                  <a:tcPr/>
                </a:tc>
                <a:tc>
                  <a:txBody>
                    <a:bodyPr/>
                    <a:lstStyle/>
                    <a:p>
                      <a:pPr algn="ctr"/>
                      <a:r>
                        <a:rPr lang="en-US" sz="2000" dirty="0" smtClean="0"/>
                        <a:t>A1c</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Depression</a:t>
                      </a:r>
                    </a:p>
                    <a:p>
                      <a:pPr algn="ctr"/>
                      <a:endParaRPr lang="en-US" sz="2000" dirty="0"/>
                    </a:p>
                  </a:txBody>
                  <a:tcPr/>
                </a:tc>
                <a:tc>
                  <a:txBody>
                    <a:bodyPr/>
                    <a:lstStyle/>
                    <a:p>
                      <a:pPr algn="ctr"/>
                      <a:r>
                        <a:rPr lang="en-US" sz="2000" dirty="0" smtClean="0"/>
                        <a:t>Age</a:t>
                      </a:r>
                    </a:p>
                  </a:txBody>
                  <a:tcPr/>
                </a:tc>
                <a:tc>
                  <a:txBody>
                    <a:bodyPr/>
                    <a:lstStyle/>
                    <a:p>
                      <a:pPr algn="ctr"/>
                      <a:r>
                        <a:rPr lang="en-US" sz="2000" dirty="0" smtClean="0"/>
                        <a:t>Gender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BMI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Social support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Social barrier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Nutrition behavior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PA </a:t>
                      </a:r>
                      <a:r>
                        <a:rPr lang="en-US" sz="2000" baseline="0" dirty="0" smtClean="0"/>
                        <a:t>Behavior</a:t>
                      </a:r>
                      <a:endParaRPr lang="en-US" sz="2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Age of</a:t>
                      </a:r>
                      <a:r>
                        <a:rPr lang="en-US" sz="2000" baseline="0" dirty="0" smtClean="0"/>
                        <a:t> onset</a:t>
                      </a:r>
                      <a:endParaRPr lang="en-US" sz="2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Highest</a:t>
                      </a:r>
                      <a:r>
                        <a:rPr lang="en-US" sz="2000" baseline="0" dirty="0" smtClean="0"/>
                        <a:t> grade level</a:t>
                      </a:r>
                      <a:endParaRPr lang="en-US" sz="2000" dirty="0" smtClean="0"/>
                    </a:p>
                  </a:txBody>
                  <a:tcPr/>
                </a:tc>
              </a:tr>
              <a:tr h="870905">
                <a:tc>
                  <a:txBody>
                    <a:bodyPr/>
                    <a:lstStyle/>
                    <a:p>
                      <a:r>
                        <a:rPr lang="en-US" sz="2000" dirty="0" smtClean="0"/>
                        <a:t>A1c</a:t>
                      </a:r>
                      <a:endParaRPr lang="en-US" sz="2000" dirty="0"/>
                    </a:p>
                  </a:txBody>
                  <a:tcPr/>
                </a:tc>
                <a:tc>
                  <a:txBody>
                    <a:bodyPr/>
                    <a:lstStyle/>
                    <a:p>
                      <a:pPr algn="r"/>
                      <a:r>
                        <a:rPr lang="en-US" sz="2000" dirty="0" smtClean="0"/>
                        <a:t>1</a:t>
                      </a:r>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r>
              <a:tr h="870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Depression</a:t>
                      </a:r>
                    </a:p>
                    <a:p>
                      <a:endParaRPr lang="en-US" sz="2000" dirty="0"/>
                    </a:p>
                  </a:txBody>
                  <a:tcPr/>
                </a:tc>
                <a:tc>
                  <a:txBody>
                    <a:bodyPr/>
                    <a:lstStyle/>
                    <a:p>
                      <a:pPr algn="r"/>
                      <a:r>
                        <a:rPr lang="en-US" sz="2000" dirty="0" smtClean="0"/>
                        <a:t>        .233</a:t>
                      </a:r>
                      <a:endParaRPr lang="en-US" sz="2000" dirty="0"/>
                    </a:p>
                  </a:txBody>
                  <a:tcPr/>
                </a:tc>
                <a:tc>
                  <a:txBody>
                    <a:bodyPr/>
                    <a:lstStyle/>
                    <a:p>
                      <a:pPr algn="r"/>
                      <a:r>
                        <a:rPr lang="en-US" sz="2000" dirty="0" smtClean="0"/>
                        <a:t>1</a:t>
                      </a:r>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r>
              <a:tr h="870905">
                <a:tc>
                  <a:txBody>
                    <a:bodyPr/>
                    <a:lstStyle/>
                    <a:p>
                      <a:r>
                        <a:rPr lang="en-US" sz="2000" dirty="0" smtClean="0"/>
                        <a:t>Age</a:t>
                      </a:r>
                      <a:endParaRPr lang="en-US" sz="2000" dirty="0"/>
                    </a:p>
                  </a:txBody>
                  <a:tcPr/>
                </a:tc>
                <a:tc>
                  <a:txBody>
                    <a:bodyPr/>
                    <a:lstStyle/>
                    <a:p>
                      <a:pPr algn="r"/>
                      <a:r>
                        <a:rPr lang="en-US" sz="2000" dirty="0" smtClean="0"/>
                        <a:t>     .089</a:t>
                      </a:r>
                      <a:endParaRPr lang="en-US" sz="2000" dirty="0"/>
                    </a:p>
                  </a:txBody>
                  <a:tcPr/>
                </a:tc>
                <a:tc>
                  <a:txBody>
                    <a:bodyPr/>
                    <a:lstStyle/>
                    <a:p>
                      <a:pPr algn="r"/>
                      <a:r>
                        <a:rPr lang="en-US" sz="2000" dirty="0" smtClean="0"/>
                        <a:t>.111</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r>
              <a:tr h="870905">
                <a:tc>
                  <a:txBody>
                    <a:bodyPr/>
                    <a:lstStyle/>
                    <a:p>
                      <a:r>
                        <a:rPr lang="en-US" sz="2000" dirty="0" smtClean="0"/>
                        <a:t>Gender</a:t>
                      </a:r>
                      <a:endParaRPr lang="en-US" sz="2000" dirty="0"/>
                    </a:p>
                  </a:txBody>
                  <a:tcPr/>
                </a:tc>
                <a:tc>
                  <a:txBody>
                    <a:bodyPr/>
                    <a:lstStyle/>
                    <a:p>
                      <a:pPr algn="r"/>
                      <a:r>
                        <a:rPr lang="en-US" sz="2000" dirty="0" smtClean="0"/>
                        <a:t>-.043</a:t>
                      </a:r>
                      <a:endParaRPr lang="en-US" sz="2000" dirty="0"/>
                    </a:p>
                  </a:txBody>
                  <a:tcPr/>
                </a:tc>
                <a:tc>
                  <a:txBody>
                    <a:bodyPr/>
                    <a:lstStyle/>
                    <a:p>
                      <a:pPr algn="r"/>
                      <a:r>
                        <a:rPr lang="en-US" sz="2000" dirty="0" smtClean="0"/>
                        <a:t>.106</a:t>
                      </a:r>
                      <a:endParaRPr lang="en-US" sz="2000" dirty="0"/>
                    </a:p>
                  </a:txBody>
                  <a:tcPr/>
                </a:tc>
                <a:tc>
                  <a:txBody>
                    <a:bodyPr/>
                    <a:lstStyle/>
                    <a:p>
                      <a:pPr algn="r"/>
                      <a:r>
                        <a:rPr lang="en-US" sz="2000" dirty="0" smtClean="0"/>
                        <a:t>.082</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r>
              <a:tr h="870905">
                <a:tc>
                  <a:txBody>
                    <a:bodyPr/>
                    <a:lstStyle/>
                    <a:p>
                      <a:r>
                        <a:rPr lang="en-US" sz="2000" dirty="0" smtClean="0"/>
                        <a:t>BMI</a:t>
                      </a:r>
                      <a:endParaRPr lang="en-US" sz="2000" dirty="0"/>
                    </a:p>
                  </a:txBody>
                  <a:tcPr/>
                </a:tc>
                <a:tc>
                  <a:txBody>
                    <a:bodyPr/>
                    <a:lstStyle/>
                    <a:p>
                      <a:pPr algn="r"/>
                      <a:r>
                        <a:rPr lang="en-US" sz="2000" dirty="0" smtClean="0"/>
                        <a:t>.067</a:t>
                      </a:r>
                      <a:endParaRPr lang="en-US" sz="2000" dirty="0"/>
                    </a:p>
                  </a:txBody>
                  <a:tcPr/>
                </a:tc>
                <a:tc>
                  <a:txBody>
                    <a:bodyPr/>
                    <a:lstStyle/>
                    <a:p>
                      <a:pPr algn="r"/>
                      <a:r>
                        <a:rPr lang="en-US" sz="2000" dirty="0" smtClean="0"/>
                        <a:t>-.017</a:t>
                      </a:r>
                      <a:endParaRPr lang="en-US" sz="2000" dirty="0"/>
                    </a:p>
                  </a:txBody>
                  <a:tcPr/>
                </a:tc>
                <a:tc>
                  <a:txBody>
                    <a:bodyPr/>
                    <a:lstStyle/>
                    <a:p>
                      <a:pPr algn="r"/>
                      <a:r>
                        <a:rPr lang="en-US" sz="2000" dirty="0" smtClean="0"/>
                        <a:t>-.135</a:t>
                      </a:r>
                      <a:endParaRPr lang="en-US" sz="2000" dirty="0"/>
                    </a:p>
                  </a:txBody>
                  <a:tcPr/>
                </a:tc>
                <a:tc>
                  <a:txBody>
                    <a:bodyPr/>
                    <a:lstStyle/>
                    <a:p>
                      <a:pPr algn="r"/>
                      <a:r>
                        <a:rPr lang="en-US" sz="2000" dirty="0" smtClean="0"/>
                        <a:t>.223*</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r>
              <a:tr h="870905">
                <a:tc>
                  <a:txBody>
                    <a:bodyPr/>
                    <a:lstStyle/>
                    <a:p>
                      <a:r>
                        <a:rPr lang="en-US" sz="2000" dirty="0" smtClean="0"/>
                        <a:t>Social support</a:t>
                      </a:r>
                      <a:endParaRPr lang="en-US" sz="2000" dirty="0"/>
                    </a:p>
                  </a:txBody>
                  <a:tcPr/>
                </a:tc>
                <a:tc>
                  <a:txBody>
                    <a:bodyPr/>
                    <a:lstStyle/>
                    <a:p>
                      <a:pPr algn="r"/>
                      <a:r>
                        <a:rPr lang="en-US" sz="2000" dirty="0" smtClean="0"/>
                        <a:t>-.103</a:t>
                      </a:r>
                      <a:endParaRPr lang="en-US" sz="2000" dirty="0"/>
                    </a:p>
                  </a:txBody>
                  <a:tcPr/>
                </a:tc>
                <a:tc>
                  <a:txBody>
                    <a:bodyPr/>
                    <a:lstStyle/>
                    <a:p>
                      <a:pPr algn="r"/>
                      <a:r>
                        <a:rPr lang="en-US" sz="2000" dirty="0" smtClean="0"/>
                        <a:t>-.113</a:t>
                      </a:r>
                      <a:endParaRPr lang="en-US" sz="2000" dirty="0"/>
                    </a:p>
                  </a:txBody>
                  <a:tcPr/>
                </a:tc>
                <a:tc>
                  <a:txBody>
                    <a:bodyPr/>
                    <a:lstStyle/>
                    <a:p>
                      <a:pPr algn="r"/>
                      <a:r>
                        <a:rPr lang="en-US" sz="2000" dirty="0" smtClean="0"/>
                        <a:t>.037</a:t>
                      </a:r>
                      <a:endParaRPr lang="en-US" sz="2000" dirty="0"/>
                    </a:p>
                  </a:txBody>
                  <a:tcPr/>
                </a:tc>
                <a:tc>
                  <a:txBody>
                    <a:bodyPr/>
                    <a:lstStyle/>
                    <a:p>
                      <a:pPr algn="r"/>
                      <a:r>
                        <a:rPr lang="en-US" sz="2000" dirty="0" smtClean="0"/>
                        <a:t>.021</a:t>
                      </a:r>
                      <a:endParaRPr lang="en-US" sz="2000" dirty="0"/>
                    </a:p>
                  </a:txBody>
                  <a:tcPr/>
                </a:tc>
                <a:tc>
                  <a:txBody>
                    <a:bodyPr/>
                    <a:lstStyle/>
                    <a:p>
                      <a:pPr algn="r"/>
                      <a:r>
                        <a:rPr lang="en-US" sz="2000" dirty="0" smtClean="0"/>
                        <a:t>.078</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a:p>
                  </a:txBody>
                  <a:tcPr/>
                </a:tc>
                <a:tc>
                  <a:txBody>
                    <a:bodyPr/>
                    <a:lstStyle/>
                    <a:p>
                      <a:pPr algn="r"/>
                      <a:endParaRPr lang="en-US" sz="2000"/>
                    </a:p>
                  </a:txBody>
                  <a:tcPr/>
                </a:tc>
              </a:tr>
              <a:tr h="870905">
                <a:tc>
                  <a:txBody>
                    <a:bodyPr/>
                    <a:lstStyle/>
                    <a:p>
                      <a:r>
                        <a:rPr lang="en-US" sz="2000" dirty="0" smtClean="0"/>
                        <a:t>Social barrier</a:t>
                      </a:r>
                      <a:endParaRPr lang="en-US" sz="2000" dirty="0"/>
                    </a:p>
                  </a:txBody>
                  <a:tcPr/>
                </a:tc>
                <a:tc>
                  <a:txBody>
                    <a:bodyPr/>
                    <a:lstStyle/>
                    <a:p>
                      <a:pPr algn="r"/>
                      <a:r>
                        <a:rPr lang="en-US" sz="2000" dirty="0" smtClean="0"/>
                        <a:t>.189</a:t>
                      </a:r>
                      <a:endParaRPr lang="en-US" sz="2000" dirty="0"/>
                    </a:p>
                  </a:txBody>
                  <a:tcPr/>
                </a:tc>
                <a:tc>
                  <a:txBody>
                    <a:bodyPr/>
                    <a:lstStyle/>
                    <a:p>
                      <a:pPr algn="r"/>
                      <a:r>
                        <a:rPr lang="en-US" sz="2000" dirty="0" smtClean="0"/>
                        <a:t>.465**</a:t>
                      </a:r>
                      <a:endParaRPr lang="en-US" sz="2000" dirty="0"/>
                    </a:p>
                  </a:txBody>
                  <a:tcPr/>
                </a:tc>
                <a:tc>
                  <a:txBody>
                    <a:bodyPr/>
                    <a:lstStyle/>
                    <a:p>
                      <a:pPr algn="r"/>
                      <a:r>
                        <a:rPr lang="en-US" sz="2000" dirty="0" smtClean="0"/>
                        <a:t>.140</a:t>
                      </a:r>
                      <a:endParaRPr lang="en-US" sz="2000" dirty="0"/>
                    </a:p>
                  </a:txBody>
                  <a:tcPr/>
                </a:tc>
                <a:tc>
                  <a:txBody>
                    <a:bodyPr/>
                    <a:lstStyle/>
                    <a:p>
                      <a:pPr algn="r"/>
                      <a:r>
                        <a:rPr lang="en-US" sz="2000" dirty="0" smtClean="0"/>
                        <a:t>.080</a:t>
                      </a:r>
                      <a:endParaRPr lang="en-US" sz="2000" dirty="0"/>
                    </a:p>
                  </a:txBody>
                  <a:tcPr/>
                </a:tc>
                <a:tc>
                  <a:txBody>
                    <a:bodyPr/>
                    <a:lstStyle/>
                    <a:p>
                      <a:pPr algn="r"/>
                      <a:r>
                        <a:rPr lang="en-US" sz="2000" dirty="0" smtClean="0"/>
                        <a:t>-.074</a:t>
                      </a:r>
                      <a:endParaRPr lang="en-US" sz="2000" dirty="0"/>
                    </a:p>
                  </a:txBody>
                  <a:tcPr/>
                </a:tc>
                <a:tc>
                  <a:txBody>
                    <a:bodyPr/>
                    <a:lstStyle/>
                    <a:p>
                      <a:pPr algn="r"/>
                      <a:r>
                        <a:rPr lang="en-US" sz="2000" dirty="0" smtClean="0"/>
                        <a:t>-.099</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c>
                  <a:txBody>
                    <a:bodyPr/>
                    <a:lstStyle/>
                    <a:p>
                      <a:pPr algn="r"/>
                      <a:endParaRPr lang="en-US" sz="2000"/>
                    </a:p>
                  </a:txBody>
                  <a:tcPr/>
                </a:tc>
                <a:tc>
                  <a:txBody>
                    <a:bodyPr/>
                    <a:lstStyle/>
                    <a:p>
                      <a:pPr algn="r"/>
                      <a:endParaRPr lang="en-US" sz="2000" dirty="0"/>
                    </a:p>
                  </a:txBody>
                  <a:tcPr/>
                </a:tc>
                <a:tc>
                  <a:txBody>
                    <a:bodyPr/>
                    <a:lstStyle/>
                    <a:p>
                      <a:pPr algn="r"/>
                      <a:endParaRPr lang="en-US" sz="2000" dirty="0"/>
                    </a:p>
                  </a:txBody>
                  <a:tcPr/>
                </a:tc>
              </a:tr>
              <a:tr h="870905">
                <a:tc>
                  <a:txBody>
                    <a:bodyPr/>
                    <a:lstStyle/>
                    <a:p>
                      <a:r>
                        <a:rPr lang="en-US" sz="2000" dirty="0" smtClean="0"/>
                        <a:t>Nutrition behavior</a:t>
                      </a:r>
                      <a:endParaRPr lang="en-US" sz="2000" dirty="0"/>
                    </a:p>
                  </a:txBody>
                  <a:tcPr/>
                </a:tc>
                <a:tc>
                  <a:txBody>
                    <a:bodyPr/>
                    <a:lstStyle/>
                    <a:p>
                      <a:pPr algn="r"/>
                      <a:r>
                        <a:rPr lang="en-US" sz="2000" dirty="0" smtClean="0"/>
                        <a:t>-.238*</a:t>
                      </a:r>
                      <a:endParaRPr lang="en-US" sz="2000" dirty="0"/>
                    </a:p>
                  </a:txBody>
                  <a:tcPr/>
                </a:tc>
                <a:tc>
                  <a:txBody>
                    <a:bodyPr/>
                    <a:lstStyle/>
                    <a:p>
                      <a:pPr algn="r"/>
                      <a:r>
                        <a:rPr lang="en-US" sz="2000" dirty="0" smtClean="0"/>
                        <a:t>-.079</a:t>
                      </a:r>
                      <a:endParaRPr lang="en-US" sz="2000" dirty="0"/>
                    </a:p>
                  </a:txBody>
                  <a:tcPr/>
                </a:tc>
                <a:tc>
                  <a:txBody>
                    <a:bodyPr/>
                    <a:lstStyle/>
                    <a:p>
                      <a:pPr algn="r"/>
                      <a:r>
                        <a:rPr lang="en-US" sz="2000" dirty="0" smtClean="0"/>
                        <a:t>-.0.47</a:t>
                      </a:r>
                      <a:endParaRPr lang="en-US" sz="2000" dirty="0"/>
                    </a:p>
                  </a:txBody>
                  <a:tcPr/>
                </a:tc>
                <a:tc>
                  <a:txBody>
                    <a:bodyPr/>
                    <a:lstStyle/>
                    <a:p>
                      <a:pPr algn="r"/>
                      <a:r>
                        <a:rPr lang="en-US" sz="2000" dirty="0" smtClean="0"/>
                        <a:t>.070</a:t>
                      </a:r>
                      <a:endParaRPr lang="en-US" sz="2000" dirty="0"/>
                    </a:p>
                  </a:txBody>
                  <a:tcPr/>
                </a:tc>
                <a:tc>
                  <a:txBody>
                    <a:bodyPr/>
                    <a:lstStyle/>
                    <a:p>
                      <a:pPr algn="r"/>
                      <a:r>
                        <a:rPr lang="en-US" sz="2000" dirty="0" smtClean="0"/>
                        <a:t>-.172</a:t>
                      </a:r>
                      <a:endParaRPr lang="en-US" sz="2000" dirty="0"/>
                    </a:p>
                  </a:txBody>
                  <a:tcPr/>
                </a:tc>
                <a:tc>
                  <a:txBody>
                    <a:bodyPr/>
                    <a:lstStyle/>
                    <a:p>
                      <a:pPr algn="r"/>
                      <a:r>
                        <a:rPr lang="en-US" sz="2000" dirty="0" smtClean="0"/>
                        <a:t>.294**</a:t>
                      </a:r>
                      <a:endParaRPr lang="en-US" sz="2000" dirty="0"/>
                    </a:p>
                  </a:txBody>
                  <a:tcPr/>
                </a:tc>
                <a:tc>
                  <a:txBody>
                    <a:bodyPr/>
                    <a:lstStyle/>
                    <a:p>
                      <a:pPr algn="r"/>
                      <a:r>
                        <a:rPr lang="en-US" sz="2000" dirty="0" smtClean="0"/>
                        <a:t>-.148</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tc>
              </a:tr>
              <a:tr h="870905">
                <a:tc>
                  <a:txBody>
                    <a:bodyPr/>
                    <a:lstStyle/>
                    <a:p>
                      <a:r>
                        <a:rPr lang="en-US" sz="2000" dirty="0" smtClean="0"/>
                        <a:t>PA </a:t>
                      </a:r>
                      <a:r>
                        <a:rPr lang="en-US" sz="2000" baseline="0" dirty="0" smtClean="0"/>
                        <a:t>Behavior</a:t>
                      </a:r>
                      <a:endParaRPr lang="en-US" sz="2000" dirty="0"/>
                    </a:p>
                  </a:txBody>
                  <a:tcPr/>
                </a:tc>
                <a:tc>
                  <a:txBody>
                    <a:bodyPr/>
                    <a:lstStyle/>
                    <a:p>
                      <a:pPr algn="r"/>
                      <a:r>
                        <a:rPr lang="en-US" sz="2000" dirty="0" smtClean="0"/>
                        <a:t>-.122</a:t>
                      </a:r>
                      <a:endParaRPr lang="en-US" sz="2000" dirty="0"/>
                    </a:p>
                  </a:txBody>
                  <a:tcPr/>
                </a:tc>
                <a:tc>
                  <a:txBody>
                    <a:bodyPr/>
                    <a:lstStyle/>
                    <a:p>
                      <a:pPr algn="r"/>
                      <a:r>
                        <a:rPr lang="en-US" sz="2000" dirty="0" smtClean="0"/>
                        <a:t>.033</a:t>
                      </a:r>
                      <a:endParaRPr lang="en-US" sz="2000" dirty="0"/>
                    </a:p>
                  </a:txBody>
                  <a:tcPr/>
                </a:tc>
                <a:tc>
                  <a:txBody>
                    <a:bodyPr/>
                    <a:lstStyle/>
                    <a:p>
                      <a:pPr algn="r"/>
                      <a:r>
                        <a:rPr lang="en-US" sz="2000" dirty="0" smtClean="0"/>
                        <a:t>-.168</a:t>
                      </a:r>
                      <a:endParaRPr lang="en-US" sz="2000" dirty="0"/>
                    </a:p>
                  </a:txBody>
                  <a:tcPr/>
                </a:tc>
                <a:tc>
                  <a:txBody>
                    <a:bodyPr/>
                    <a:lstStyle/>
                    <a:p>
                      <a:pPr algn="r"/>
                      <a:r>
                        <a:rPr lang="en-US" sz="2000" dirty="0" smtClean="0"/>
                        <a:t>.111</a:t>
                      </a:r>
                      <a:endParaRPr lang="en-US" sz="2000" dirty="0"/>
                    </a:p>
                  </a:txBody>
                  <a:tcPr/>
                </a:tc>
                <a:tc>
                  <a:txBody>
                    <a:bodyPr/>
                    <a:lstStyle/>
                    <a:p>
                      <a:pPr algn="r"/>
                      <a:r>
                        <a:rPr lang="en-US" sz="2000" dirty="0" smtClean="0"/>
                        <a:t>.018</a:t>
                      </a:r>
                      <a:endParaRPr lang="en-US" sz="2000" dirty="0"/>
                    </a:p>
                  </a:txBody>
                  <a:tcPr/>
                </a:tc>
                <a:tc>
                  <a:txBody>
                    <a:bodyPr/>
                    <a:lstStyle/>
                    <a:p>
                      <a:pPr algn="r"/>
                      <a:r>
                        <a:rPr lang="en-US" sz="2000" dirty="0" smtClean="0"/>
                        <a:t>.214*</a:t>
                      </a:r>
                      <a:endParaRPr lang="en-US" sz="2000" dirty="0"/>
                    </a:p>
                  </a:txBody>
                  <a:tcPr/>
                </a:tc>
                <a:tc>
                  <a:txBody>
                    <a:bodyPr/>
                    <a:lstStyle/>
                    <a:p>
                      <a:pPr algn="r"/>
                      <a:r>
                        <a:rPr lang="en-US" sz="2000" dirty="0" smtClean="0"/>
                        <a:t>-.202*</a:t>
                      </a:r>
                      <a:endParaRPr lang="en-US" sz="2000" dirty="0"/>
                    </a:p>
                  </a:txBody>
                  <a:tcPr/>
                </a:tc>
                <a:tc>
                  <a:txBody>
                    <a:bodyPr/>
                    <a:lstStyle/>
                    <a:p>
                      <a:pPr algn="r"/>
                      <a:r>
                        <a:rPr lang="en-US" sz="2000" dirty="0" smtClean="0"/>
                        <a:t>.329**</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c>
                  <a:txBody>
                    <a:bodyPr/>
                    <a:lstStyle/>
                    <a:p>
                      <a:pPr algn="r"/>
                      <a:endParaRPr lang="en-US" sz="2000" dirty="0"/>
                    </a:p>
                  </a:txBody>
                  <a:tcPr/>
                </a:tc>
              </a:tr>
              <a:tr h="870905">
                <a:tc>
                  <a:txBody>
                    <a:bodyPr/>
                    <a:lstStyle/>
                    <a:p>
                      <a:r>
                        <a:rPr lang="en-US" sz="2000" dirty="0" smtClean="0"/>
                        <a:t>Age of</a:t>
                      </a:r>
                      <a:r>
                        <a:rPr lang="en-US" sz="2000" baseline="0" dirty="0" smtClean="0"/>
                        <a:t> onset</a:t>
                      </a:r>
                      <a:endParaRPr lang="en-US" sz="2000" dirty="0"/>
                    </a:p>
                  </a:txBody>
                  <a:tcPr/>
                </a:tc>
                <a:tc>
                  <a:txBody>
                    <a:bodyPr/>
                    <a:lstStyle/>
                    <a:p>
                      <a:pPr algn="r"/>
                      <a:r>
                        <a:rPr lang="en-US" sz="2000" dirty="0" smtClean="0"/>
                        <a:t>-.094                              </a:t>
                      </a:r>
                      <a:endParaRPr lang="en-US" sz="2000" dirty="0"/>
                    </a:p>
                  </a:txBody>
                  <a:tcPr/>
                </a:tc>
                <a:tc>
                  <a:txBody>
                    <a:bodyPr/>
                    <a:lstStyle/>
                    <a:p>
                      <a:pPr algn="r"/>
                      <a:r>
                        <a:rPr lang="en-US" sz="2000" dirty="0" smtClean="0"/>
                        <a:t>-.023</a:t>
                      </a:r>
                      <a:endParaRPr lang="en-US" sz="2000" dirty="0"/>
                    </a:p>
                  </a:txBody>
                  <a:tcPr/>
                </a:tc>
                <a:tc>
                  <a:txBody>
                    <a:bodyPr/>
                    <a:lstStyle/>
                    <a:p>
                      <a:pPr algn="r"/>
                      <a:r>
                        <a:rPr lang="en-US" sz="2000" dirty="0" smtClean="0"/>
                        <a:t>.801**</a:t>
                      </a:r>
                      <a:endParaRPr lang="en-US" sz="2000" dirty="0"/>
                    </a:p>
                  </a:txBody>
                  <a:tcPr/>
                </a:tc>
                <a:tc>
                  <a:txBody>
                    <a:bodyPr/>
                    <a:lstStyle/>
                    <a:p>
                      <a:pPr algn="r"/>
                      <a:r>
                        <a:rPr lang="en-US" sz="2000" dirty="0" smtClean="0"/>
                        <a:t>.100</a:t>
                      </a:r>
                      <a:endParaRPr lang="en-US" sz="2000" dirty="0"/>
                    </a:p>
                  </a:txBody>
                  <a:tcPr/>
                </a:tc>
                <a:tc>
                  <a:txBody>
                    <a:bodyPr/>
                    <a:lstStyle/>
                    <a:p>
                      <a:pPr algn="r"/>
                      <a:r>
                        <a:rPr lang="en-US" sz="2000" dirty="0" smtClean="0"/>
                        <a:t>-.071</a:t>
                      </a:r>
                      <a:endParaRPr lang="en-US" sz="2000" dirty="0"/>
                    </a:p>
                  </a:txBody>
                  <a:tcPr/>
                </a:tc>
                <a:tc>
                  <a:txBody>
                    <a:bodyPr/>
                    <a:lstStyle/>
                    <a:p>
                      <a:pPr algn="r"/>
                      <a:r>
                        <a:rPr lang="en-US" sz="2000" dirty="0" smtClean="0"/>
                        <a:t>.077</a:t>
                      </a:r>
                      <a:endParaRPr lang="en-US" sz="2000" dirty="0"/>
                    </a:p>
                  </a:txBody>
                  <a:tcPr/>
                </a:tc>
                <a:tc>
                  <a:txBody>
                    <a:bodyPr/>
                    <a:lstStyle/>
                    <a:p>
                      <a:pPr algn="r"/>
                      <a:r>
                        <a:rPr lang="en-US" sz="2000" dirty="0" smtClean="0"/>
                        <a:t>.081</a:t>
                      </a:r>
                      <a:endParaRPr lang="en-US" sz="2000" dirty="0"/>
                    </a:p>
                  </a:txBody>
                  <a:tcPr/>
                </a:tc>
                <a:tc>
                  <a:txBody>
                    <a:bodyPr/>
                    <a:lstStyle/>
                    <a:p>
                      <a:pPr algn="r"/>
                      <a:r>
                        <a:rPr lang="en-US" sz="2000" dirty="0" smtClean="0"/>
                        <a:t>.052</a:t>
                      </a:r>
                      <a:endParaRPr lang="en-US" sz="2000" dirty="0"/>
                    </a:p>
                  </a:txBody>
                  <a:tcPr/>
                </a:tc>
                <a:tc>
                  <a:txBody>
                    <a:bodyPr/>
                    <a:lstStyle/>
                    <a:p>
                      <a:pPr algn="r"/>
                      <a:r>
                        <a:rPr lang="en-US" sz="2000" dirty="0" smtClean="0"/>
                        <a:t>-.117</a:t>
                      </a:r>
                      <a:endParaRPr lang="en-US" sz="2000" dirty="0"/>
                    </a:p>
                  </a:txBody>
                  <a:tcPr/>
                </a:tc>
                <a:tc>
                  <a:txBody>
                    <a:bodyPr/>
                    <a:lstStyle/>
                    <a:p>
                      <a:pPr algn="r"/>
                      <a:r>
                        <a:rPr lang="en-US" sz="2000" dirty="0" smtClean="0"/>
                        <a:t>1</a:t>
                      </a:r>
                      <a:endParaRPr lang="en-US" sz="2000" dirty="0"/>
                    </a:p>
                  </a:txBody>
                  <a:tcPr/>
                </a:tc>
                <a:tc>
                  <a:txBody>
                    <a:bodyPr/>
                    <a:lstStyle/>
                    <a:p>
                      <a:pPr algn="r"/>
                      <a:endParaRPr lang="en-US" sz="2000" dirty="0"/>
                    </a:p>
                  </a:txBody>
                  <a:tcPr/>
                </a:tc>
              </a:tr>
              <a:tr h="1055245">
                <a:tc>
                  <a:txBody>
                    <a:bodyPr/>
                    <a:lstStyle/>
                    <a:p>
                      <a:r>
                        <a:rPr lang="en-US" sz="2000" dirty="0" smtClean="0"/>
                        <a:t>Highest</a:t>
                      </a:r>
                      <a:r>
                        <a:rPr lang="en-US" sz="2000" baseline="0" dirty="0" smtClean="0"/>
                        <a:t> grade level</a:t>
                      </a:r>
                      <a:endParaRPr lang="en-US" sz="2000" dirty="0"/>
                    </a:p>
                  </a:txBody>
                  <a:tcPr>
                    <a:solidFill>
                      <a:srgbClr val="F6F0D8"/>
                    </a:solidFill>
                  </a:tcPr>
                </a:tc>
                <a:tc>
                  <a:txBody>
                    <a:bodyPr/>
                    <a:lstStyle/>
                    <a:p>
                      <a:pPr algn="r"/>
                      <a:r>
                        <a:rPr lang="en-US" sz="2000" dirty="0" smtClean="0"/>
                        <a:t> -.066</a:t>
                      </a:r>
                      <a:endParaRPr lang="en-US" sz="2000" dirty="0"/>
                    </a:p>
                  </a:txBody>
                  <a:tcPr>
                    <a:solidFill>
                      <a:srgbClr val="F6F0D8"/>
                    </a:solidFill>
                  </a:tcPr>
                </a:tc>
                <a:tc>
                  <a:txBody>
                    <a:bodyPr/>
                    <a:lstStyle/>
                    <a:p>
                      <a:pPr algn="r"/>
                      <a:r>
                        <a:rPr lang="en-US" sz="2000" dirty="0" smtClean="0"/>
                        <a:t>-.213*</a:t>
                      </a:r>
                      <a:endParaRPr lang="en-US" sz="2000" dirty="0"/>
                    </a:p>
                  </a:txBody>
                  <a:tcPr>
                    <a:solidFill>
                      <a:srgbClr val="F6F0D8"/>
                    </a:solidFill>
                  </a:tcPr>
                </a:tc>
                <a:tc>
                  <a:txBody>
                    <a:bodyPr/>
                    <a:lstStyle/>
                    <a:p>
                      <a:pPr algn="r"/>
                      <a:r>
                        <a:rPr lang="en-US" sz="2000" dirty="0" smtClean="0"/>
                        <a:t>.315**</a:t>
                      </a:r>
                      <a:endParaRPr lang="en-US" sz="2000" dirty="0"/>
                    </a:p>
                  </a:txBody>
                  <a:tcPr>
                    <a:solidFill>
                      <a:srgbClr val="F6F0D8"/>
                    </a:solidFill>
                  </a:tcPr>
                </a:tc>
                <a:tc>
                  <a:txBody>
                    <a:bodyPr/>
                    <a:lstStyle/>
                    <a:p>
                      <a:pPr algn="r"/>
                      <a:r>
                        <a:rPr lang="en-US" sz="2000" dirty="0" smtClean="0"/>
                        <a:t>-.293**</a:t>
                      </a:r>
                      <a:endParaRPr lang="en-US" sz="2000" dirty="0"/>
                    </a:p>
                  </a:txBody>
                  <a:tcPr>
                    <a:solidFill>
                      <a:srgbClr val="F6F0D8"/>
                    </a:solidFill>
                  </a:tcPr>
                </a:tc>
                <a:tc>
                  <a:txBody>
                    <a:bodyPr/>
                    <a:lstStyle/>
                    <a:p>
                      <a:pPr algn="r"/>
                      <a:r>
                        <a:rPr lang="en-US" sz="2000" dirty="0" smtClean="0"/>
                        <a:t>.131</a:t>
                      </a:r>
                      <a:endParaRPr lang="en-US" sz="2000" dirty="0"/>
                    </a:p>
                  </a:txBody>
                  <a:tcPr>
                    <a:solidFill>
                      <a:srgbClr val="F6F0D8"/>
                    </a:solidFill>
                  </a:tcPr>
                </a:tc>
                <a:tc>
                  <a:txBody>
                    <a:bodyPr/>
                    <a:lstStyle/>
                    <a:p>
                      <a:pPr algn="r"/>
                      <a:r>
                        <a:rPr lang="en-US" sz="2000" dirty="0" smtClean="0"/>
                        <a:t>.039</a:t>
                      </a:r>
                      <a:endParaRPr lang="en-US" sz="2000" dirty="0"/>
                    </a:p>
                  </a:txBody>
                  <a:tcPr>
                    <a:solidFill>
                      <a:srgbClr val="F6F0D8"/>
                    </a:solidFill>
                  </a:tcPr>
                </a:tc>
                <a:tc>
                  <a:txBody>
                    <a:bodyPr/>
                    <a:lstStyle/>
                    <a:p>
                      <a:pPr algn="r"/>
                      <a:r>
                        <a:rPr lang="en-US" sz="2000" dirty="0" smtClean="0"/>
                        <a:t>-.233*</a:t>
                      </a:r>
                      <a:endParaRPr lang="en-US" sz="2000" dirty="0"/>
                    </a:p>
                  </a:txBody>
                  <a:tcPr>
                    <a:solidFill>
                      <a:srgbClr val="F6F0D8"/>
                    </a:solidFill>
                  </a:tcPr>
                </a:tc>
                <a:tc>
                  <a:txBody>
                    <a:bodyPr/>
                    <a:lstStyle/>
                    <a:p>
                      <a:pPr algn="r"/>
                      <a:r>
                        <a:rPr lang="en-US" sz="2000" dirty="0" smtClean="0"/>
                        <a:t>-.142</a:t>
                      </a:r>
                      <a:endParaRPr lang="en-US" sz="2000" dirty="0"/>
                    </a:p>
                  </a:txBody>
                  <a:tcPr>
                    <a:solidFill>
                      <a:srgbClr val="F6F0D8"/>
                    </a:solidFill>
                  </a:tcPr>
                </a:tc>
                <a:tc>
                  <a:txBody>
                    <a:bodyPr/>
                    <a:lstStyle/>
                    <a:p>
                      <a:pPr algn="r"/>
                      <a:r>
                        <a:rPr lang="en-US" sz="2000" dirty="0" smtClean="0"/>
                        <a:t>.220*</a:t>
                      </a:r>
                      <a:endParaRPr lang="en-US" sz="2000" dirty="0"/>
                    </a:p>
                  </a:txBody>
                  <a:tcPr>
                    <a:solidFill>
                      <a:srgbClr val="F6F0D8"/>
                    </a:solidFill>
                  </a:tcPr>
                </a:tc>
                <a:tc>
                  <a:txBody>
                    <a:bodyPr/>
                    <a:lstStyle/>
                    <a:p>
                      <a:pPr algn="r"/>
                      <a:r>
                        <a:rPr lang="en-US" sz="2000" dirty="0" smtClean="0"/>
                        <a:t>-.361**</a:t>
                      </a:r>
                      <a:endParaRPr lang="en-US" sz="2000" dirty="0"/>
                    </a:p>
                  </a:txBody>
                  <a:tcPr>
                    <a:solidFill>
                      <a:srgbClr val="F6F0D8"/>
                    </a:solidFill>
                  </a:tcPr>
                </a:tc>
                <a:tc>
                  <a:txBody>
                    <a:bodyPr/>
                    <a:lstStyle/>
                    <a:p>
                      <a:pPr algn="r"/>
                      <a:r>
                        <a:rPr lang="en-US" sz="2000" dirty="0" smtClean="0"/>
                        <a:t>1</a:t>
                      </a:r>
                      <a:endParaRPr lang="en-US" sz="2000" dirty="0"/>
                    </a:p>
                  </a:txBody>
                  <a:tcPr>
                    <a:solidFill>
                      <a:srgbClr val="F6F0D8"/>
                    </a:solidFill>
                  </a:tcPr>
                </a:tc>
              </a:tr>
            </a:tbl>
          </a:graphicData>
        </a:graphic>
      </p:graphicFrame>
      <p:sp>
        <p:nvSpPr>
          <p:cNvPr id="86" name="Rectangle 114"/>
          <p:cNvSpPr>
            <a:spLocks noChangeArrowheads="1"/>
          </p:cNvSpPr>
          <p:nvPr/>
        </p:nvSpPr>
        <p:spPr bwMode="auto">
          <a:xfrm>
            <a:off x="36484560" y="22049740"/>
            <a:ext cx="12687300" cy="6186309"/>
          </a:xfrm>
          <a:prstGeom prst="rect">
            <a:avLst/>
          </a:prstGeom>
          <a:noFill/>
          <a:ln w="9525">
            <a:noFill/>
            <a:miter lim="800000"/>
            <a:headEnd/>
            <a:tailEnd/>
          </a:ln>
          <a:effectLst/>
        </p:spPr>
        <p:txBody>
          <a:bodyPr wrap="square">
            <a:spAutoFit/>
          </a:bodyPr>
          <a:lstStyle/>
          <a:p>
            <a:pPr marL="457200" indent="-457200" eaLnBrk="0" hangingPunct="0">
              <a:spcAft>
                <a:spcPts val="1200"/>
              </a:spcAft>
              <a:buBlip>
                <a:blip r:embed="rId5"/>
              </a:buBlip>
              <a:tabLst>
                <a:tab pos="457200" algn="l"/>
              </a:tabLst>
            </a:pPr>
            <a:r>
              <a:rPr lang="en-US" sz="2800" b="1" dirty="0" smtClean="0">
                <a:solidFill>
                  <a:srgbClr val="002060"/>
                </a:solidFill>
              </a:rPr>
              <a:t>Hierarchical regression analysis showed  depressed Mexican Americans had a lower acceptance of the disease, perceived to have social barriers, and had poor glycemic control (R-square = 0.35; p&lt;.001</a:t>
            </a:r>
            <a:r>
              <a:rPr lang="en-US" sz="2800" b="1" dirty="0" smtClean="0">
                <a:solidFill>
                  <a:srgbClr val="002060"/>
                </a:solidFill>
              </a:rPr>
              <a:t>).</a:t>
            </a:r>
          </a:p>
          <a:p>
            <a:pPr marL="457200" indent="-457200" eaLnBrk="0" hangingPunct="0">
              <a:spcAft>
                <a:spcPts val="1200"/>
              </a:spcAft>
              <a:buBlip>
                <a:blip r:embed="rId5"/>
              </a:buBlip>
              <a:tabLst>
                <a:tab pos="457200" algn="l"/>
              </a:tabLst>
            </a:pPr>
            <a:r>
              <a:rPr lang="en-US" sz="2800" b="1" dirty="0" smtClean="0">
                <a:solidFill>
                  <a:srgbClr val="002060"/>
                </a:solidFill>
              </a:rPr>
              <a:t>Control variables included age</a:t>
            </a:r>
            <a:r>
              <a:rPr lang="en-US" sz="2800" b="1" dirty="0" smtClean="0">
                <a:solidFill>
                  <a:srgbClr val="002060"/>
                </a:solidFill>
              </a:rPr>
              <a:t>, age of onset, educational level, obesity, nutritional behavior, and physical activity. )</a:t>
            </a:r>
          </a:p>
          <a:p>
            <a:pPr marL="457200" indent="-457200" eaLnBrk="0" hangingPunct="0">
              <a:spcAft>
                <a:spcPts val="1200"/>
              </a:spcAft>
              <a:buFontTx/>
              <a:buBlip>
                <a:blip r:embed="rId5"/>
              </a:buBlip>
              <a:tabLst>
                <a:tab pos="457200" algn="l"/>
              </a:tabLst>
            </a:pPr>
            <a:r>
              <a:rPr lang="en-US" sz="2800" b="1" dirty="0" smtClean="0">
                <a:solidFill>
                  <a:srgbClr val="002060"/>
                </a:solidFill>
              </a:rPr>
              <a:t>Sample </a:t>
            </a:r>
            <a:r>
              <a:rPr lang="en-US" sz="2800" b="1" dirty="0" smtClean="0">
                <a:solidFill>
                  <a:srgbClr val="002060"/>
                </a:solidFill>
              </a:rPr>
              <a:t>= 108 Mexican American (78% female, 22%male) </a:t>
            </a:r>
          </a:p>
          <a:p>
            <a:pPr marL="457200" indent="-457200" eaLnBrk="0" hangingPunct="0">
              <a:spcAft>
                <a:spcPts val="1200"/>
              </a:spcAft>
              <a:buFontTx/>
              <a:buBlip>
                <a:blip r:embed="rId5"/>
              </a:buBlip>
              <a:tabLst>
                <a:tab pos="457200" algn="l"/>
              </a:tabLst>
            </a:pPr>
            <a:r>
              <a:rPr lang="en-US" sz="2800" b="1" dirty="0" smtClean="0">
                <a:solidFill>
                  <a:srgbClr val="002060"/>
                </a:solidFill>
              </a:rPr>
              <a:t>Mean age of 49.7</a:t>
            </a:r>
            <a:r>
              <a:rPr lang="en-US" sz="2800" b="1" dirty="0" smtClean="0">
                <a:solidFill>
                  <a:srgbClr val="002060"/>
                </a:solidFill>
                <a:sym typeface="Symbol"/>
              </a:rPr>
              <a:t></a:t>
            </a:r>
            <a:r>
              <a:rPr lang="en-US" sz="2800" b="1" dirty="0" smtClean="0">
                <a:solidFill>
                  <a:srgbClr val="002060"/>
                </a:solidFill>
              </a:rPr>
              <a:t> 10.7 years. </a:t>
            </a:r>
          </a:p>
          <a:p>
            <a:pPr marL="457200" indent="-457200" eaLnBrk="0" hangingPunct="0">
              <a:spcAft>
                <a:spcPts val="1200"/>
              </a:spcAft>
              <a:buFontTx/>
              <a:buBlip>
                <a:blip r:embed="rId5"/>
              </a:buBlip>
              <a:tabLst>
                <a:tab pos="457200" algn="l"/>
              </a:tabLst>
            </a:pPr>
            <a:r>
              <a:rPr lang="en-US" sz="2800" b="1" dirty="0" smtClean="0">
                <a:solidFill>
                  <a:srgbClr val="002060"/>
                </a:solidFill>
              </a:rPr>
              <a:t>The mean A1c was 7.4±1.7; 42.7% of individuals who had poor glycemic control (A1c≥ 7). </a:t>
            </a:r>
          </a:p>
          <a:p>
            <a:pPr marL="457200" indent="-457200" eaLnBrk="0" hangingPunct="0">
              <a:spcAft>
                <a:spcPts val="1200"/>
              </a:spcAft>
              <a:buFontTx/>
              <a:buBlip>
                <a:blip r:embed="rId5"/>
              </a:buBlip>
              <a:tabLst>
                <a:tab pos="457200" algn="l"/>
              </a:tabLst>
            </a:pPr>
            <a:r>
              <a:rPr lang="en-US" sz="2800" b="1" dirty="0" smtClean="0">
                <a:solidFill>
                  <a:srgbClr val="002060"/>
                </a:solidFill>
              </a:rPr>
              <a:t>Depression was positively associated with A1c (r=.233, p&lt; 0.05)</a:t>
            </a:r>
          </a:p>
          <a:p>
            <a:pPr marL="457200" indent="-457200" eaLnBrk="0" hangingPunct="0">
              <a:spcAft>
                <a:spcPts val="1200"/>
              </a:spcAft>
              <a:buFontTx/>
              <a:buBlip>
                <a:blip r:embed="rId5"/>
              </a:buBlip>
              <a:tabLst>
                <a:tab pos="457200" algn="l"/>
              </a:tabLst>
            </a:pPr>
            <a:r>
              <a:rPr lang="en-US" sz="2800" b="1" dirty="0" smtClean="0">
                <a:solidFill>
                  <a:srgbClr val="002060"/>
                </a:solidFill>
              </a:rPr>
              <a:t>Depression also associated with a lower confidence of participants to manage their disease. </a:t>
            </a:r>
          </a:p>
        </p:txBody>
      </p:sp>
      <p:sp>
        <p:nvSpPr>
          <p:cNvPr id="72" name="Rectangle 114"/>
          <p:cNvSpPr>
            <a:spLocks noChangeArrowheads="1"/>
          </p:cNvSpPr>
          <p:nvPr/>
        </p:nvSpPr>
        <p:spPr bwMode="auto">
          <a:xfrm>
            <a:off x="36275010" y="30260290"/>
            <a:ext cx="12687300" cy="5447645"/>
          </a:xfrm>
          <a:prstGeom prst="rect">
            <a:avLst/>
          </a:prstGeom>
          <a:noFill/>
          <a:ln w="9525">
            <a:noFill/>
            <a:miter lim="800000"/>
            <a:headEnd/>
            <a:tailEnd/>
          </a:ln>
          <a:effectLst/>
        </p:spPr>
        <p:txBody>
          <a:bodyPr wrap="square">
            <a:spAutoFit/>
          </a:bodyPr>
          <a:lstStyle/>
          <a:p>
            <a:pPr marL="457200" indent="-457200" eaLnBrk="0" hangingPunct="0">
              <a:spcAft>
                <a:spcPts val="1200"/>
              </a:spcAft>
              <a:buBlip>
                <a:blip r:embed="rId5"/>
              </a:buBlip>
              <a:tabLst>
                <a:tab pos="457200" algn="l"/>
              </a:tabLst>
            </a:pPr>
            <a:r>
              <a:rPr lang="en-US" altLang="ko-KR" sz="2800" b="1" dirty="0" smtClean="0">
                <a:solidFill>
                  <a:srgbClr val="002060"/>
                </a:solidFill>
                <a:ea typeface="굴림" pitchFamily="34" charset="-127"/>
              </a:rPr>
              <a:t>This is one of few studies to examine psychosocial factors among Hispanics with </a:t>
            </a:r>
            <a:r>
              <a:rPr lang="en-US" sz="2800" b="1" dirty="0" smtClean="0">
                <a:solidFill>
                  <a:srgbClr val="002060"/>
                </a:solidFill>
              </a:rPr>
              <a:t>type 2 diabetes mellitus (T2DM</a:t>
            </a:r>
            <a:r>
              <a:rPr lang="en-US" sz="2800" b="1" dirty="0" smtClean="0">
                <a:solidFill>
                  <a:srgbClr val="002060"/>
                </a:solidFill>
              </a:rPr>
              <a:t>).</a:t>
            </a:r>
          </a:p>
          <a:p>
            <a:pPr marL="457200" indent="-457200" eaLnBrk="0" hangingPunct="0">
              <a:spcAft>
                <a:spcPts val="1200"/>
              </a:spcAft>
              <a:buBlip>
                <a:blip r:embed="rId5"/>
              </a:buBlip>
              <a:tabLst>
                <a:tab pos="457200" algn="l"/>
              </a:tabLst>
            </a:pPr>
            <a:r>
              <a:rPr lang="en-US" sz="2800" b="1" dirty="0" smtClean="0">
                <a:solidFill>
                  <a:srgbClr val="002060"/>
                </a:solidFill>
              </a:rPr>
              <a:t>The results indicate that psychosocial factors are associated with </a:t>
            </a:r>
            <a:r>
              <a:rPr lang="en-US" sz="2800" b="1" dirty="0" err="1" smtClean="0">
                <a:solidFill>
                  <a:srgbClr val="002060"/>
                </a:solidFill>
              </a:rPr>
              <a:t>glycemic</a:t>
            </a:r>
            <a:r>
              <a:rPr lang="en-US" sz="2800" b="1" dirty="0" smtClean="0">
                <a:solidFill>
                  <a:srgbClr val="002060"/>
                </a:solidFill>
              </a:rPr>
              <a:t> control. </a:t>
            </a:r>
            <a:endParaRPr lang="en-US" sz="2800" b="1" dirty="0" smtClean="0">
              <a:solidFill>
                <a:srgbClr val="002060"/>
              </a:solidFill>
            </a:endParaRPr>
          </a:p>
          <a:p>
            <a:pPr marL="457200" indent="-457200" eaLnBrk="0" hangingPunct="0">
              <a:spcAft>
                <a:spcPts val="1200"/>
              </a:spcAft>
              <a:buBlip>
                <a:blip r:embed="rId5"/>
              </a:buBlip>
              <a:tabLst>
                <a:tab pos="457200" algn="l"/>
              </a:tabLst>
            </a:pPr>
            <a:r>
              <a:rPr lang="en-US" sz="2800" b="1" dirty="0" smtClean="0">
                <a:solidFill>
                  <a:srgbClr val="002060"/>
                </a:solidFill>
              </a:rPr>
              <a:t>Psychological </a:t>
            </a:r>
            <a:r>
              <a:rPr lang="en-US" sz="2800" b="1" dirty="0" smtClean="0">
                <a:solidFill>
                  <a:srgbClr val="002060"/>
                </a:solidFill>
              </a:rPr>
              <a:t>interventions, especially those focusing on acceptance of diabetes, can be incorporated into the counseling/ clinical setting for Mexican Americans with T2DM. </a:t>
            </a:r>
            <a:endParaRPr lang="en-US" sz="2800" b="1" dirty="0" smtClean="0">
              <a:solidFill>
                <a:srgbClr val="002060"/>
              </a:solidFill>
            </a:endParaRPr>
          </a:p>
          <a:p>
            <a:pPr marL="457200" indent="-457200" eaLnBrk="0" hangingPunct="0">
              <a:spcAft>
                <a:spcPts val="1200"/>
              </a:spcAft>
              <a:buBlip>
                <a:blip r:embed="rId5"/>
              </a:buBlip>
              <a:tabLst>
                <a:tab pos="457200" algn="l"/>
              </a:tabLst>
            </a:pPr>
            <a:r>
              <a:rPr lang="en-US" altLang="ko-KR" sz="2800" b="1" dirty="0" smtClean="0">
                <a:solidFill>
                  <a:srgbClr val="002060"/>
                </a:solidFill>
                <a:ea typeface="굴림" pitchFamily="34" charset="-127"/>
              </a:rPr>
              <a:t>Given </a:t>
            </a:r>
            <a:r>
              <a:rPr lang="en-US" altLang="ko-KR" sz="2800" b="1" dirty="0" smtClean="0">
                <a:solidFill>
                  <a:srgbClr val="002060"/>
                </a:solidFill>
                <a:ea typeface="굴림" pitchFamily="34" charset="-127"/>
              </a:rPr>
              <a:t>that acceptance of diabetes may deter health regimen psychosocial aspects need to be and importance part in intervention in maintaining positive health behaviors in this ethnic group.</a:t>
            </a:r>
            <a:r>
              <a:rPr lang="en-US" altLang="ko-KR" sz="2800" dirty="0" smtClean="0">
                <a:solidFill>
                  <a:srgbClr val="002060"/>
                </a:solidFill>
                <a:ea typeface="굴림" pitchFamily="34" charset="-127"/>
              </a:rPr>
              <a:t> </a:t>
            </a:r>
            <a:endParaRPr lang="en-US" sz="2800" b="1" dirty="0" smtClean="0">
              <a:solidFill>
                <a:srgbClr val="002060"/>
              </a:solidFill>
            </a:endParaRPr>
          </a:p>
          <a:p>
            <a:pPr marL="457200" indent="-457200" eaLnBrk="0" hangingPunct="0">
              <a:spcAft>
                <a:spcPts val="1200"/>
              </a:spcAft>
              <a:buBlip>
                <a:blip r:embed="rId5"/>
              </a:buBlip>
              <a:tabLst>
                <a:tab pos="457200" algn="l"/>
              </a:tabLst>
            </a:pP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2169</TotalTime>
  <Words>1172</Words>
  <Application>Microsoft Office PowerPoint</Application>
  <PresentationFormat>Custom</PresentationFormat>
  <Paragraphs>163</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Chart</vt:lpstr>
      <vt:lpstr>Slide 1</vt:lpstr>
    </vt:vector>
  </TitlesOfParts>
  <Company>tamu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donatoa</dc:creator>
  <cp:lastModifiedBy>misra</cp:lastModifiedBy>
  <cp:revision>152</cp:revision>
  <dcterms:created xsi:type="dcterms:W3CDTF">2002-04-18T19:15:51Z</dcterms:created>
  <dcterms:modified xsi:type="dcterms:W3CDTF">2010-11-05T20:44:18Z</dcterms:modified>
</cp:coreProperties>
</file>