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7490400"/>
  <p:notesSz cx="9296400" cy="14782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" initials="D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B0E"/>
    <a:srgbClr val="CC0000"/>
    <a:srgbClr val="CC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583" autoAdjust="0"/>
    <p:restoredTop sz="99134" autoAdjust="0"/>
  </p:normalViewPr>
  <p:slideViewPr>
    <p:cSldViewPr>
      <p:cViewPr>
        <p:scale>
          <a:sx n="33" d="100"/>
          <a:sy n="33" d="100"/>
        </p:scale>
        <p:origin x="2304" y="-78"/>
      </p:cViewPr>
      <p:guideLst>
        <p:guide orient="horz" pos="1180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590" tIns="68795" rIns="137590" bIns="68795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590" tIns="68795" rIns="137590" bIns="68795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43025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590" tIns="68795" rIns="137590" bIns="68795" numCol="1" anchor="b" anchorCtr="0" compatLnSpc="1">
            <a:prstTxWarp prst="textNoShape">
              <a:avLst/>
            </a:prstTxWarp>
          </a:bodyPr>
          <a:lstStyle>
            <a:lvl1pPr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14043025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590" tIns="68795" rIns="137590" bIns="68795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Arial" charset="0"/>
              </a:defRPr>
            </a:lvl1pPr>
          </a:lstStyle>
          <a:p>
            <a:pPr>
              <a:defRPr/>
            </a:pPr>
            <a:fld id="{11FAC710-C7BC-418A-8EC1-42E1EB143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56BE5-E321-4D90-9E6D-D1E2AB1D02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1108075"/>
            <a:ext cx="75692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021513"/>
            <a:ext cx="7435850" cy="665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4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40414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0699B-2404-4937-8A80-BA8CD305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699B-2404-4937-8A80-BA8CD30531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51206400" cy="37490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365125" y="381000"/>
            <a:ext cx="50476150" cy="3658393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352425" y="7923213"/>
            <a:ext cx="50520600" cy="83486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352425" y="7635875"/>
            <a:ext cx="50520600" cy="65881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352425" y="16271875"/>
            <a:ext cx="50520600" cy="6048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54240" y="17495520"/>
            <a:ext cx="35844480" cy="8747760"/>
          </a:xfrm>
        </p:spPr>
        <p:txBody>
          <a:bodyPr/>
          <a:lstStyle>
            <a:lvl1pPr marL="0" indent="0" algn="ctr">
              <a:buNone/>
              <a:defRPr sz="14400">
                <a:solidFill>
                  <a:schemeClr val="tx2"/>
                </a:solidFill>
              </a:defRPr>
            </a:lvl1pPr>
            <a:lvl2pPr marL="2534168" indent="0" algn="ctr">
              <a:buNone/>
            </a:lvl2pPr>
            <a:lvl3pPr marL="5068336" indent="0" algn="ctr">
              <a:buNone/>
            </a:lvl3pPr>
            <a:lvl4pPr marL="7602504" indent="0" algn="ctr">
              <a:buNone/>
            </a:lvl4pPr>
            <a:lvl5pPr marL="10136673" indent="0" algn="ctr">
              <a:buNone/>
            </a:lvl5pPr>
            <a:lvl6pPr marL="12670841" indent="0" algn="ctr">
              <a:buNone/>
            </a:lvl6pPr>
            <a:lvl7pPr marL="15205009" indent="0" algn="ctr">
              <a:buNone/>
            </a:lvl7pPr>
            <a:lvl8pPr marL="17739177" indent="0" algn="ctr">
              <a:buNone/>
            </a:lvl8pPr>
            <a:lvl9pPr marL="20273345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60320" y="8232420"/>
            <a:ext cx="46085760" cy="80361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7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403634-56B6-44D1-866E-378D9E96B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9AC4F-A949-4F55-A7BC-B3D333FAE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501373"/>
            <a:ext cx="11265408" cy="31988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0640" y="1501368"/>
            <a:ext cx="31150560" cy="31988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51CC-CB02-46C7-BE73-3349290B3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20640" y="7914640"/>
            <a:ext cx="43525440" cy="2499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B9E0D-18EF-44FF-B0FF-16A6DC5CC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51206400" cy="37490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365125" y="381000"/>
            <a:ext cx="50476150" cy="3658393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388938" y="12993688"/>
            <a:ext cx="50476150" cy="5000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387350" y="12800013"/>
            <a:ext cx="50477738" cy="2492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382588" y="13496925"/>
            <a:ext cx="50482500" cy="2492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5207003"/>
            <a:ext cx="43525440" cy="7446010"/>
          </a:xfrm>
        </p:spPr>
        <p:txBody>
          <a:bodyPr/>
          <a:lstStyle>
            <a:lvl1pPr algn="l">
              <a:buNone/>
              <a:defRPr sz="22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28728"/>
            <a:ext cx="43525440" cy="7315832"/>
          </a:xfrm>
        </p:spPr>
        <p:txBody>
          <a:bodyPr/>
          <a:lstStyle>
            <a:lvl1pPr marL="0" indent="0">
              <a:buNone/>
              <a:defRPr sz="13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9925" y="33740725"/>
            <a:ext cx="22402800" cy="2500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" y="33940750"/>
            <a:ext cx="2560638" cy="2500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BD730-760D-4647-A42F-E239469EA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20640" y="7914640"/>
            <a:ext cx="20994624" cy="2499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7630120" y="7914640"/>
            <a:ext cx="20994624" cy="2499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D0846-9916-4EDA-B122-5917FE169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0" y="1492673"/>
            <a:ext cx="43525440" cy="6248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0640" y="7914640"/>
            <a:ext cx="20909280" cy="41656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33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1100" b="1"/>
            </a:lvl2pPr>
            <a:lvl3pPr>
              <a:buNone/>
              <a:defRPr sz="10000" b="1"/>
            </a:lvl3pPr>
            <a:lvl4pPr>
              <a:buNone/>
              <a:defRPr sz="8900" b="1"/>
            </a:lvl4pPr>
            <a:lvl5pPr>
              <a:buNone/>
              <a:defRPr sz="89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7736800" y="7914640"/>
            <a:ext cx="20909280" cy="41656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33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1100" b="1"/>
            </a:lvl2pPr>
            <a:lvl3pPr>
              <a:buNone/>
              <a:defRPr sz="10000" b="1"/>
            </a:lvl3pPr>
            <a:lvl4pPr>
              <a:buNone/>
              <a:defRPr sz="8900" b="1"/>
            </a:lvl4pPr>
            <a:lvl5pPr>
              <a:buNone/>
              <a:defRPr sz="89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120640" y="12288520"/>
            <a:ext cx="20909280" cy="21244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27736800" y="12288520"/>
            <a:ext cx="20909280" cy="21244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EF0FE-F7D2-4F3E-86EB-699F49C85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F4E4A-A16B-4A1F-A1F1-4ADD88498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F79A-A111-4405-90AA-E8BA8F6F7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1206400" cy="37490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358775" y="381000"/>
            <a:ext cx="50474563" cy="3659028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0" y="1492673"/>
            <a:ext cx="43525440" cy="6248400"/>
          </a:xfrm>
        </p:spPr>
        <p:txBody>
          <a:bodyPr/>
          <a:lstStyle>
            <a:lvl1pPr algn="l">
              <a:buNone/>
              <a:defRPr sz="22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20640" y="8747760"/>
            <a:ext cx="10668000" cy="24577040"/>
          </a:xfrm>
        </p:spPr>
        <p:txBody>
          <a:bodyPr/>
          <a:lstStyle>
            <a:lvl1pPr marL="0" indent="0">
              <a:buNone/>
              <a:defRPr sz="10000"/>
            </a:lvl1pPr>
            <a:lvl2pPr>
              <a:buNone/>
              <a:defRPr sz="6700"/>
            </a:lvl2pPr>
            <a:lvl3pPr>
              <a:buNone/>
              <a:defRPr sz="5500"/>
            </a:lvl3pPr>
            <a:lvl4pPr>
              <a:buNone/>
              <a:defRPr sz="5000"/>
            </a:lvl4pPr>
            <a:lvl5pPr>
              <a:buNone/>
              <a:defRPr sz="5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6642080" y="8747760"/>
            <a:ext cx="32004000" cy="24577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504EC-F2A8-4CB3-AEA5-0C6D8453D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382588" y="25603200"/>
            <a:ext cx="50438050" cy="5000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384175" y="25422225"/>
            <a:ext cx="50436463" cy="2508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384175" y="26093738"/>
            <a:ext cx="50436463" cy="2667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0" y="26789674"/>
            <a:ext cx="40965120" cy="2855174"/>
          </a:xfrm>
        </p:spPr>
        <p:txBody>
          <a:bodyPr anchor="ctr">
            <a:noAutofit/>
          </a:bodyPr>
          <a:lstStyle>
            <a:lvl1pPr algn="l">
              <a:buNone/>
              <a:defRPr sz="155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0640" y="29770510"/>
            <a:ext cx="40965120" cy="3749040"/>
          </a:xfrm>
        </p:spPr>
        <p:txBody>
          <a:bodyPr/>
          <a:lstStyle>
            <a:lvl1pPr marL="0" indent="0">
              <a:buFontTx/>
              <a:buNone/>
              <a:defRPr sz="8900"/>
            </a:lvl1pPr>
            <a:lvl2pPr>
              <a:defRPr sz="67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2528" y="364493"/>
            <a:ext cx="50410489" cy="2504567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7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1275" y="33740725"/>
            <a:ext cx="21761450" cy="2500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9150" y="33940750"/>
            <a:ext cx="2560638" cy="2500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1CBA-FF93-46B0-B599-CDB08ED98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51206400" cy="37490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358775" y="381000"/>
            <a:ext cx="50474563" cy="3659028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06834" tIns="253417" rIns="506834" bIns="2534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5121275" y="1501775"/>
            <a:ext cx="4352448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6834" tIns="253417" rIns="506834" bIns="50683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21275" y="7915275"/>
            <a:ext cx="43524488" cy="2499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6834" tIns="253417" rIns="506834" bIns="253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564638" y="33845500"/>
            <a:ext cx="13868400" cy="2603500"/>
          </a:xfrm>
          <a:prstGeom prst="rect">
            <a:avLst/>
          </a:prstGeom>
        </p:spPr>
        <p:txBody>
          <a:bodyPr lIns="506834" tIns="253417" rIns="506834" bIns="253417" anchor="ctr" anchorCtr="0"/>
          <a:lstStyle>
            <a:lvl1pPr algn="r" eaLnBrk="1" latinLnBrk="0" hangingPunct="1">
              <a:defRPr kumimoji="0" sz="7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121275" y="33740725"/>
            <a:ext cx="22188488" cy="2500313"/>
          </a:xfrm>
          <a:prstGeom prst="rect">
            <a:avLst/>
          </a:prstGeom>
        </p:spPr>
        <p:txBody>
          <a:bodyPr lIns="506834" tIns="253417" rIns="506834" bIns="253417" anchor="ctr" anchorCtr="0"/>
          <a:lstStyle>
            <a:lvl1pPr eaLnBrk="1" latinLnBrk="0" hangingPunct="1">
              <a:defRPr kumimoji="0" sz="7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9150" y="33950275"/>
            <a:ext cx="2560638" cy="2498725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78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D3D8A31-9071-4894-890E-B68A7279E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10" r:id="rId8"/>
    <p:sldLayoutId id="2147483711" r:id="rId9"/>
    <p:sldLayoutId id="2147483702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Franklin Gothic Book" pitchFamily="34" charset="0"/>
        </a:defRPr>
      </a:lvl9pPr>
    </p:titleStyle>
    <p:bodyStyle>
      <a:lvl1pPr marL="1519238" indent="-1519238" algn="l" rtl="0" eaLnBrk="0" fontAlgn="base" hangingPunct="0">
        <a:spcBef>
          <a:spcPts val="3213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040063" indent="-1266825" algn="l" rtl="0" eaLnBrk="0" fontAlgn="base" hangingPunct="0">
        <a:spcBef>
          <a:spcPts val="205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4560888" indent="-1266825" algn="l" rtl="0" eaLnBrk="0" fontAlgn="base" hangingPunct="0">
        <a:spcBef>
          <a:spcPts val="2050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6081713" indent="-1266825" algn="l" rtl="0" eaLnBrk="0" fontAlgn="base" hangingPunct="0">
        <a:spcBef>
          <a:spcPts val="2050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11100" kern="1200">
          <a:solidFill>
            <a:schemeClr val="tx1"/>
          </a:solidFill>
          <a:latin typeface="+mn-lt"/>
          <a:ea typeface="+mn-ea"/>
          <a:cs typeface="+mn-cs"/>
        </a:defRPr>
      </a:lvl4pPr>
      <a:lvl5pPr marL="7600950" indent="-1266825" algn="l" rtl="0" eaLnBrk="0" fontAlgn="base" hangingPunct="0">
        <a:spcBef>
          <a:spcPts val="2050"/>
        </a:spcBef>
        <a:spcAft>
          <a:spcPct val="0"/>
        </a:spcAft>
        <a:buClr>
          <a:srgbClr val="A28E6A"/>
        </a:buClr>
        <a:buChar char="o"/>
        <a:defRPr sz="11100" kern="1200">
          <a:solidFill>
            <a:schemeClr val="tx1"/>
          </a:solidFill>
          <a:latin typeface="+mn-lt"/>
          <a:ea typeface="+mn-ea"/>
          <a:cs typeface="+mn-cs"/>
        </a:defRPr>
      </a:lvl5pPr>
      <a:lvl6pPr marL="9123005" indent="-1267084" algn="l" rtl="0" eaLnBrk="1" latinLnBrk="0" hangingPunct="1">
        <a:spcBef>
          <a:spcPts val="2051"/>
        </a:spcBef>
        <a:buClr>
          <a:schemeClr val="accent3"/>
        </a:buClr>
        <a:buChar char="•"/>
        <a:defRPr kumimoji="0" sz="10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0643506" indent="-1267084" algn="l" rtl="0" eaLnBrk="1" latinLnBrk="0" hangingPunct="1">
        <a:spcBef>
          <a:spcPts val="2051"/>
        </a:spcBef>
        <a:buClr>
          <a:schemeClr val="accent2"/>
        </a:buClr>
        <a:buChar char="•"/>
        <a:defRPr kumimoji="0"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4007" indent="-1267084" algn="l" rtl="0" eaLnBrk="1" latinLnBrk="0" hangingPunct="1">
        <a:spcBef>
          <a:spcPts val="2051"/>
        </a:spcBef>
        <a:buClr>
          <a:schemeClr val="accent1">
            <a:tint val="60000"/>
          </a:schemeClr>
        </a:buClr>
        <a:buChar char="•"/>
        <a:defRPr kumimoji="0"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3684508" indent="-1267084" algn="l" rtl="0" eaLnBrk="1" latinLnBrk="0" hangingPunct="1">
        <a:spcBef>
          <a:spcPts val="2051"/>
        </a:spcBef>
        <a:buClr>
          <a:schemeClr val="accent2">
            <a:tint val="60000"/>
          </a:schemeClr>
        </a:buClr>
        <a:buChar char="•"/>
        <a:defRPr kumimoji="0"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341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0683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6025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1366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6708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2050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7739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273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Microsoft_Office_Excel_97-2003_Worksheet1.xls"/><Relationship Id="rId7" Type="http://schemas.openxmlformats.org/officeDocument/2006/relationships/image" Target="../media/image7.png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emf"/><Relationship Id="rId20" Type="http://schemas.openxmlformats.org/officeDocument/2006/relationships/image" Target="../media/image20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11.emf"/><Relationship Id="rId5" Type="http://schemas.openxmlformats.org/officeDocument/2006/relationships/image" Target="../media/image5.jpeg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19" Type="http://schemas.openxmlformats.org/officeDocument/2006/relationships/image" Target="../media/image19.emf"/><Relationship Id="rId4" Type="http://schemas.openxmlformats.org/officeDocument/2006/relationships/image" Target="../media/image4.png"/><Relationship Id="rId9" Type="http://schemas.openxmlformats.org/officeDocument/2006/relationships/image" Target="../media/image9.emf"/><Relationship Id="rId14" Type="http://schemas.openxmlformats.org/officeDocument/2006/relationships/image" Target="../media/image14.emf"/><Relationship Id="rId22" Type="http://schemas.openxmlformats.org/officeDocument/2006/relationships/oleObject" Target="../embeddings/Microsoft_Office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6" name="Picture 69" descr="BD2131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3388"/>
            <a:ext cx="512064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7" name="Picture 40" descr="Texas A&amp;M Universit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29400" y="2133600"/>
            <a:ext cx="50371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219200"/>
            <a:ext cx="51206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80633" tIns="240319" rIns="480633" bIns="240319">
            <a:spAutoFit/>
          </a:bodyPr>
          <a:lstStyle/>
          <a:p>
            <a:pPr algn="ctr" defTabSz="4805363"/>
            <a:r>
              <a:rPr lang="en-US" sz="6600" dirty="0">
                <a:solidFill>
                  <a:srgbClr val="E03B0E"/>
                </a:solidFill>
                <a:latin typeface="Arial Black" pitchFamily="34" charset="0"/>
              </a:rPr>
              <a:t> PREDICTORS OF DIABETIC WOUND HEALING BY RACIAL/ETHNIC CATEGORIES </a:t>
            </a:r>
          </a:p>
          <a:p>
            <a:pPr algn="ctr" defTabSz="4805363"/>
            <a:r>
              <a:rPr lang="en-US" sz="6600" dirty="0">
                <a:solidFill>
                  <a:srgbClr val="E03B0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14399" name="Rectangle 7"/>
          <p:cNvSpPr>
            <a:spLocks noChangeArrowheads="1"/>
          </p:cNvSpPr>
          <p:nvPr/>
        </p:nvSpPr>
        <p:spPr bwMode="auto">
          <a:xfrm>
            <a:off x="762000" y="3048000"/>
            <a:ext cx="51130200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80633" tIns="240319" rIns="480633" bIns="240319">
            <a:spAutoFit/>
          </a:bodyPr>
          <a:lstStyle/>
          <a:p>
            <a:pPr algn="ctr" defTabSz="4805363" eaLnBrk="0" hangingPunct="0"/>
            <a:r>
              <a:rPr lang="en-US" altLang="en-US" sz="4800" dirty="0">
                <a:latin typeface="Arial Black" pitchFamily="34" charset="0"/>
              </a:rPr>
              <a:t>Ranjita</a:t>
            </a:r>
            <a:r>
              <a:rPr lang="en-US" altLang="en-US" sz="4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altLang="en-US" sz="4800" dirty="0">
                <a:latin typeface="Arial Black" pitchFamily="34" charset="0"/>
              </a:rPr>
              <a:t>Misra</a:t>
            </a:r>
            <a:r>
              <a:rPr lang="en-US" altLang="en-US" sz="4800" baseline="30000" dirty="0">
                <a:latin typeface="Arial Black" pitchFamily="34" charset="0"/>
              </a:rPr>
              <a:t>1</a:t>
            </a:r>
            <a:r>
              <a:rPr lang="en-US" altLang="en-US" sz="4800" dirty="0">
                <a:latin typeface="Arial Black" pitchFamily="34" charset="0"/>
              </a:rPr>
              <a:t>,</a:t>
            </a:r>
            <a:r>
              <a:rPr lang="en-US" sz="4800" dirty="0">
                <a:latin typeface="Arial Black" pitchFamily="34" charset="0"/>
              </a:rPr>
              <a:t> Lynn Lambert</a:t>
            </a:r>
            <a:r>
              <a:rPr lang="en-US" sz="4800" baseline="30000" dirty="0">
                <a:latin typeface="Arial Black" pitchFamily="34" charset="0"/>
              </a:rPr>
              <a:t>2</a:t>
            </a:r>
            <a:r>
              <a:rPr lang="en-US" sz="4800" dirty="0">
                <a:latin typeface="Arial Black" pitchFamily="34" charset="0"/>
              </a:rPr>
              <a:t>, David Vera</a:t>
            </a:r>
            <a:r>
              <a:rPr lang="en-US" sz="4800" baseline="30000" dirty="0">
                <a:latin typeface="Arial Black" pitchFamily="34" charset="0"/>
              </a:rPr>
              <a:t>3</a:t>
            </a:r>
            <a:r>
              <a:rPr lang="en-US" sz="4800" dirty="0">
                <a:latin typeface="Arial Black" pitchFamily="34" charset="0"/>
              </a:rPr>
              <a:t>, Ashley Mangaraj</a:t>
            </a:r>
            <a:r>
              <a:rPr lang="en-US" sz="4800" baseline="30000" dirty="0">
                <a:latin typeface="Arial Black" pitchFamily="34" charset="0"/>
              </a:rPr>
              <a:t>3</a:t>
            </a:r>
            <a:r>
              <a:rPr lang="en-US" sz="4800" dirty="0">
                <a:latin typeface="Arial Black" pitchFamily="34" charset="0"/>
              </a:rPr>
              <a:t>, </a:t>
            </a:r>
            <a:r>
              <a:rPr lang="en-US" sz="4800" dirty="0" err="1">
                <a:latin typeface="Arial Black" pitchFamily="34" charset="0"/>
              </a:rPr>
              <a:t>Suchin</a:t>
            </a:r>
            <a:r>
              <a:rPr lang="en-US" sz="4800" dirty="0">
                <a:latin typeface="Arial Black" pitchFamily="34" charset="0"/>
              </a:rPr>
              <a:t> R Khanna</a:t>
            </a:r>
            <a:r>
              <a:rPr lang="en-US" sz="4800" baseline="30000" dirty="0">
                <a:latin typeface="Arial Black" pitchFamily="34" charset="0"/>
              </a:rPr>
              <a:t>3, </a:t>
            </a:r>
            <a:r>
              <a:rPr lang="en-US" sz="4800" dirty="0">
                <a:latin typeface="Arial Black" pitchFamily="34" charset="0"/>
              </a:rPr>
              <a:t>Chandan K Sen</a:t>
            </a:r>
            <a:r>
              <a:rPr lang="en-US" sz="4800" baseline="30000" dirty="0">
                <a:latin typeface="Arial Black" pitchFamily="34" charset="0"/>
              </a:rPr>
              <a:t>3</a:t>
            </a:r>
          </a:p>
          <a:p>
            <a:pPr algn="ctr" defTabSz="4805363" eaLnBrk="0" hangingPunct="0"/>
            <a:endParaRPr lang="en-US" altLang="en-US" sz="4800" dirty="0">
              <a:latin typeface="Arial Black" pitchFamily="34" charset="0"/>
            </a:endParaRPr>
          </a:p>
          <a:p>
            <a:pPr algn="ctr" defTabSz="4805363"/>
            <a:endParaRPr lang="en-US" sz="4800" dirty="0">
              <a:latin typeface="Arial Black" pitchFamily="34" charset="0"/>
            </a:endParaRPr>
          </a:p>
        </p:txBody>
      </p:sp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0" y="4419600"/>
            <a:ext cx="51206400" cy="430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80633" tIns="240319" rIns="480633" bIns="240319">
            <a:spAutoFit/>
          </a:bodyPr>
          <a:lstStyle/>
          <a:p>
            <a:pPr algn="ctr" defTabSz="4806195">
              <a:defRPr/>
            </a:pPr>
            <a:r>
              <a:rPr lang="en-US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Department of Health &amp; Kinesiology, Texas A&amp;M University; 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National Healing Corporation (NHC), Boca Raton, Florida; 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 defTabSz="4806195">
              <a:defRPr/>
            </a:pPr>
            <a:r>
              <a:rPr lang="en-US" sz="36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The Ohio State University Comprehensive Wound Center, Columbus OH</a:t>
            </a:r>
          </a:p>
          <a:p>
            <a:pPr algn="ctr" defTabSz="4806195">
              <a:defRPr/>
            </a:pPr>
            <a:r>
              <a:rPr lang="en-US" sz="4400" dirty="0">
                <a:latin typeface="+mj-lt"/>
              </a:rPr>
              <a:t> </a:t>
            </a:r>
            <a:endParaRPr lang="en-US" altLang="en-US" sz="4400" dirty="0">
              <a:latin typeface="+mj-lt"/>
              <a:cs typeface="Arial" charset="0"/>
            </a:endParaRPr>
          </a:p>
          <a:p>
            <a:pPr algn="ctr" defTabSz="4806195">
              <a:defRPr/>
            </a:pPr>
            <a:endParaRPr lang="en-US" sz="4400" b="0" dirty="0">
              <a:latin typeface="Arial" charset="0"/>
              <a:cs typeface="Arial" charset="0"/>
            </a:endParaRPr>
          </a:p>
          <a:p>
            <a:pPr algn="ctr" defTabSz="4806195">
              <a:defRPr/>
            </a:pPr>
            <a:endParaRPr lang="en-US" sz="4400" dirty="0">
              <a:latin typeface="Arial" charset="0"/>
            </a:endParaRPr>
          </a:p>
          <a:p>
            <a:pPr algn="ctr" defTabSz="4806195">
              <a:defRPr/>
            </a:pPr>
            <a:endParaRPr lang="en-US" sz="4400" dirty="0">
              <a:latin typeface="Arial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38200" y="7391400"/>
            <a:ext cx="11887200" cy="11103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80633" tIns="240319" rIns="480633" bIns="240319">
            <a:spAutoFit/>
          </a:bodyPr>
          <a:lstStyle/>
          <a:p>
            <a:pPr algn="ctr" defTabSz="4806195">
              <a:defRPr/>
            </a:pP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Abstract</a:t>
            </a:r>
          </a:p>
          <a:p>
            <a:pPr algn="ctr" defTabSz="4806195">
              <a:defRPr/>
            </a:pPr>
            <a:endParaRPr lang="en-US" sz="33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defTabSz="4806195">
              <a:defRPr/>
            </a:pPr>
            <a:r>
              <a:rPr lang="en-US" sz="2400" dirty="0"/>
              <a:t>Purpose: </a:t>
            </a:r>
            <a:r>
              <a:rPr lang="en-US" sz="2400" b="0" dirty="0"/>
              <a:t>Wound healing rates are not homogenous in the population and there is a paucity of information on healing outcomes by racial/ethnic subgroups. Hence, this</a:t>
            </a:r>
            <a:r>
              <a:rPr lang="en-US" sz="2400" b="0" i="1" dirty="0"/>
              <a:t> retrospective study</a:t>
            </a:r>
            <a:r>
              <a:rPr lang="en-US" sz="2400" b="0" dirty="0"/>
              <a:t> examined differences in healing outcomes among 1003 patients (53% females, 37% diabetics) from three major racial/ethnic groups i.e., Non Hispanic White (NHW; 72%), African American (14%) and other (14%; Asian/Hispanic/Am Indian, Biracial). 1003 patients were treated for acute, acute traumatic or chronic wounds at a hospital-affiliated Comprehensive Wound Center that provide advanced outpatient care for 16 weeks. Wound healing was evaluated for the treatment period. All wound patients </a:t>
            </a:r>
            <a:r>
              <a:rPr lang="en-US" sz="2400" b="0" dirty="0" smtClean="0"/>
              <a:t>were </a:t>
            </a:r>
            <a:r>
              <a:rPr lang="en-US" sz="2400" b="0" dirty="0"/>
              <a:t>evaluated for healing at 4, 8, 12, and 16 weeks with </a:t>
            </a:r>
            <a:r>
              <a:rPr lang="en-US" sz="2400" b="0" dirty="0" smtClean="0"/>
              <a:t>expected </a:t>
            </a:r>
            <a:r>
              <a:rPr lang="en-US" sz="2400" b="0" dirty="0"/>
              <a:t>rate of healing </a:t>
            </a:r>
            <a:r>
              <a:rPr lang="en-US" sz="2400" b="0" dirty="0" smtClean="0"/>
              <a:t>set by the care team </a:t>
            </a:r>
            <a:r>
              <a:rPr lang="en-US" sz="2400" b="0" dirty="0"/>
              <a:t>at a rate of 25%, 50%, 75%, and 100% at the end of 4,8, 12, and 16 week treatment period. Every four weeks, a complete progress </a:t>
            </a:r>
            <a:r>
              <a:rPr lang="en-US" sz="2400" b="0" dirty="0" smtClean="0"/>
              <a:t>report is filled out </a:t>
            </a:r>
            <a:r>
              <a:rPr lang="en-US" sz="2400" b="0" dirty="0"/>
              <a:t>on the patient and the wound care physician along with his/her case manager </a:t>
            </a:r>
            <a:r>
              <a:rPr lang="en-US" sz="2400" b="0" dirty="0" smtClean="0"/>
              <a:t>review </a:t>
            </a:r>
            <a:r>
              <a:rPr lang="en-US" sz="2400" b="0" dirty="0"/>
              <a:t>the progress of the patient and assess the cause of why they have not reached the targeted progress rate. </a:t>
            </a:r>
            <a:r>
              <a:rPr lang="en-US" sz="2400" dirty="0"/>
              <a:t>Results: </a:t>
            </a:r>
            <a:r>
              <a:rPr lang="en-US" sz="2400" b="0" dirty="0"/>
              <a:t>The mean age and number of wounds was 55.2±17 years and 1.9± 1.4 wounds respectively. Individuals with diabetes were more likely to be overweight/obese, used tobacco, and </a:t>
            </a:r>
            <a:r>
              <a:rPr lang="en-US" sz="2400" b="0" dirty="0" smtClean="0"/>
              <a:t>have </a:t>
            </a:r>
            <a:r>
              <a:rPr lang="en-US" sz="2400" b="0" dirty="0"/>
              <a:t>ulcer related amputations as compared to their non-diabetic peers; 53% had HbA1c ≥ 7.0.  61% of patients’ wounds healed during the treatment period (56% Males, 66% females, 59% White, 61% African Americans, 55% other race, 55% diabetics, 60% non-diabetics).  Ulcer-related amputation was </a:t>
            </a:r>
            <a:r>
              <a:rPr lang="en-US" sz="2400" b="0" dirty="0" smtClean="0"/>
              <a:t>as follows: 10</a:t>
            </a:r>
            <a:r>
              <a:rPr lang="en-US" sz="2400" b="0" dirty="0"/>
              <a:t>% diabetics, 3% non-diabetics, 7% males, 4% females, 5.6% White, 5.7% African American, 5.3% Other Race category).  </a:t>
            </a:r>
            <a:r>
              <a:rPr lang="en-US" sz="2400" b="0" dirty="0" smtClean="0"/>
              <a:t>A differential </a:t>
            </a:r>
            <a:r>
              <a:rPr lang="en-US" sz="2400" b="0" dirty="0"/>
              <a:t>healing pattern was noted by racial/ethnic category, gender, and diabetes status. African </a:t>
            </a:r>
            <a:r>
              <a:rPr lang="en-US" sz="2400" b="0" dirty="0" smtClean="0"/>
              <a:t>Americans </a:t>
            </a:r>
            <a:r>
              <a:rPr lang="en-US" sz="2400" b="0" dirty="0"/>
              <a:t>and White females, </a:t>
            </a:r>
            <a:r>
              <a:rPr lang="en-US" sz="2400" b="0" dirty="0" smtClean="0"/>
              <a:t>and male </a:t>
            </a:r>
            <a:r>
              <a:rPr lang="en-US" sz="2400" b="0" dirty="0"/>
              <a:t>African American </a:t>
            </a:r>
            <a:r>
              <a:rPr lang="en-US" sz="2400" b="0" dirty="0" smtClean="0"/>
              <a:t>diabetics </a:t>
            </a:r>
            <a:r>
              <a:rPr lang="en-US" sz="2400" b="0" dirty="0"/>
              <a:t>had delayed healing as compared to others.</a:t>
            </a:r>
            <a:r>
              <a:rPr lang="en-US" sz="2400" dirty="0"/>
              <a:t> Conclusion: </a:t>
            </a:r>
            <a:r>
              <a:rPr lang="en-US" sz="2400" b="0" dirty="0"/>
              <a:t>Results provide important information for evidence based wound care interventions and developing culturally appropriate education strategies among high risk groups. </a:t>
            </a:r>
          </a:p>
          <a:p>
            <a:pPr algn="just" defTabSz="4806195">
              <a:defRPr/>
            </a:pPr>
            <a:endParaRPr lang="en-US" sz="24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066800" y="18211800"/>
            <a:ext cx="11201400" cy="1129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1" rIns="91428" bIns="45711">
            <a:spAutoFit/>
          </a:bodyPr>
          <a:lstStyle/>
          <a:p>
            <a:pPr defTabSz="4805363"/>
            <a:endParaRPr lang="en-US" sz="2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4805363"/>
            <a:endParaRPr lang="en-US" sz="2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Wound healing rates are not homogenous in the population.</a:t>
            </a:r>
          </a:p>
          <a:p>
            <a:pPr defTabSz="4805363"/>
            <a:endParaRPr lang="en-US" sz="2800" b="0" dirty="0"/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There is paucity of information on healing outcomes by racial/ethnic subgroups.</a:t>
            </a:r>
          </a:p>
          <a:p>
            <a:pPr defTabSz="4805363"/>
            <a:endParaRPr lang="en-US" sz="2800" b="0" dirty="0"/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Chronic </a:t>
            </a:r>
            <a:r>
              <a:rPr lang="en-US" sz="2800" b="0" dirty="0" smtClean="0"/>
              <a:t>wounds</a:t>
            </a:r>
            <a:r>
              <a:rPr lang="en-US" sz="2800" b="0" dirty="0" smtClean="0">
                <a:solidFill>
                  <a:srgbClr val="FF0000"/>
                </a:solidFill>
              </a:rPr>
              <a:t>, </a:t>
            </a:r>
            <a:r>
              <a:rPr lang="en-US" sz="2800" b="0" dirty="0" smtClean="0"/>
              <a:t>produced </a:t>
            </a:r>
            <a:r>
              <a:rPr lang="en-US" sz="2800" b="0" dirty="0"/>
              <a:t>by trauma or pathologic insult do not heal with conventional treatment and often require aggressive wound care.</a:t>
            </a:r>
          </a:p>
          <a:p>
            <a:pPr defTabSz="4805363"/>
            <a:endParaRPr lang="en-US" sz="2800" b="0" dirty="0"/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Chronic lower extremity wounds are common among individuals with diabetes and lead to amputations.</a:t>
            </a:r>
          </a:p>
          <a:p>
            <a:pPr defTabSz="4805363"/>
            <a:endParaRPr lang="en-US" sz="2800" b="0" dirty="0"/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Blacks and Hispanics  are  disproportionately burdened by treatment failures of </a:t>
            </a:r>
            <a:r>
              <a:rPr lang="en-US" sz="2800" b="0" dirty="0" smtClean="0"/>
              <a:t>diabetes and its complications such as diabetic foot </a:t>
            </a:r>
            <a:r>
              <a:rPr lang="en-US" sz="2800" b="0" dirty="0"/>
              <a:t>ulcers.</a:t>
            </a:r>
          </a:p>
          <a:p>
            <a:pPr defTabSz="4805363"/>
            <a:endParaRPr lang="en-US" sz="2800" b="0" dirty="0"/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Non-healing wounds and amputations represent a major health burden contributing to </a:t>
            </a:r>
            <a:r>
              <a:rPr lang="en-US" sz="2800" b="0" dirty="0" smtClean="0"/>
              <a:t>increased disability, mortality, and reduced </a:t>
            </a:r>
            <a:r>
              <a:rPr lang="en-US" sz="2800" b="0" dirty="0"/>
              <a:t>quality of life.</a:t>
            </a:r>
          </a:p>
          <a:p>
            <a:pPr defTabSz="4805363"/>
            <a:endParaRPr lang="en-US" sz="2800" b="0" dirty="0"/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Multiple  factors contribute to impaired wound healing such as infections, advanced age, malnutrition, diabetes, ill fitting shoes, poor management and other disease complications.</a:t>
            </a:r>
          </a:p>
          <a:p>
            <a:pPr defTabSz="4805363"/>
            <a:endParaRPr lang="en-US" sz="2800" b="0" dirty="0"/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Patient factors such as lifestyle behaviors and compliance can delay successful wound healing.</a:t>
            </a:r>
            <a:endParaRPr lang="en-US" sz="2800" b="0" dirty="0">
              <a:latin typeface="Arial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2801600" y="7620000"/>
            <a:ext cx="12115800" cy="867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1" rIns="91428" bIns="45711">
            <a:spAutoFit/>
          </a:bodyPr>
          <a:lstStyle/>
          <a:p>
            <a:pPr algn="ctr" defTabSz="4805363"/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Methods: study site</a:t>
            </a:r>
          </a:p>
          <a:p>
            <a:pPr defTabSz="4805363"/>
            <a:endParaRPr lang="en-US" sz="2800" b="0" dirty="0"/>
          </a:p>
          <a:p>
            <a:pPr algn="just" defTabSz="4805363">
              <a:buFont typeface="Wingdings" pitchFamily="2" charset="2"/>
              <a:buChar char="Ø"/>
            </a:pPr>
            <a:r>
              <a:rPr lang="en-US" sz="2800" b="0" dirty="0"/>
              <a:t>Data were abstracted from patient charts for the period of 2006 and 2009 from one hospital-affiliated and research-based care at Ohio State University’s Comprehensive Wound Center (CWC) in Columbus Ohio. The </a:t>
            </a:r>
            <a:r>
              <a:rPr lang="en-US" sz="2800" b="0" dirty="0" smtClean="0"/>
              <a:t>CWC provides </a:t>
            </a:r>
            <a:r>
              <a:rPr lang="en-US" sz="2800" b="0" dirty="0"/>
              <a:t>advanced care to approximately 1200 patients every month with chronic, non-healing wounds. </a:t>
            </a:r>
          </a:p>
          <a:p>
            <a:pPr algn="just" defTabSz="4805363"/>
            <a:r>
              <a:rPr lang="en-US" sz="2800" b="0" dirty="0"/>
              <a:t>                             </a:t>
            </a: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Methods: Data collection and entry</a:t>
            </a:r>
          </a:p>
          <a:p>
            <a:pPr algn="just" defTabSz="4805363"/>
            <a:endParaRPr lang="en-US" sz="2800" b="0" dirty="0"/>
          </a:p>
          <a:p>
            <a:pPr algn="just" defTabSz="4805363">
              <a:buFont typeface="Wingdings" pitchFamily="2" charset="2"/>
              <a:buChar char="Ø"/>
            </a:pPr>
            <a:r>
              <a:rPr lang="en-US" sz="2800" b="0" dirty="0"/>
              <a:t>Six trained research assistants abstracted the data using standardized forms developed for the project. </a:t>
            </a:r>
            <a:r>
              <a:rPr lang="en-US" sz="2800" b="0" dirty="0" smtClean="0"/>
              <a:t>The data collected included patient </a:t>
            </a:r>
            <a:r>
              <a:rPr lang="en-US" sz="2800" b="0" dirty="0"/>
              <a:t>demographics, </a:t>
            </a:r>
            <a:r>
              <a:rPr lang="en-US" sz="2800" b="0" dirty="0" smtClean="0"/>
              <a:t>patient education, </a:t>
            </a:r>
            <a:r>
              <a:rPr lang="en-US" sz="2800" b="0" dirty="0" smtClean="0"/>
              <a:t>functional status, </a:t>
            </a:r>
            <a:r>
              <a:rPr lang="en-US" sz="2800" b="0" dirty="0" smtClean="0"/>
              <a:t>clinical </a:t>
            </a:r>
            <a:r>
              <a:rPr lang="en-US" sz="2800" b="0" dirty="0"/>
              <a:t>history, co-morbid disease states, laboratory test results, wound factors, and drug therapy pertinent to wound care.</a:t>
            </a:r>
          </a:p>
          <a:p>
            <a:pPr algn="just" defTabSz="4805363">
              <a:buFont typeface="Wingdings" pitchFamily="2" charset="2"/>
              <a:buChar char="Ø"/>
            </a:pPr>
            <a:r>
              <a:rPr lang="en-US" sz="2800" b="0" dirty="0"/>
              <a:t>Completed data collection forms were de-identified and data coded and entered into an SPSS database (SPSS Inc., Chicago, IL).</a:t>
            </a:r>
          </a:p>
          <a:p>
            <a:pPr algn="just" defTabSz="4805363">
              <a:buFont typeface="Wingdings" pitchFamily="2" charset="2"/>
              <a:buNone/>
            </a:pPr>
            <a:r>
              <a:rPr lang="en-US" sz="2800" b="0" dirty="0"/>
              <a:t> </a:t>
            </a:r>
            <a:r>
              <a:rPr lang="en-US" altLang="ko-KR" sz="2800" b="0" dirty="0">
                <a:ea typeface="굴림"/>
                <a:cs typeface="굴림"/>
              </a:rPr>
              <a:t>                                                          </a:t>
            </a:r>
          </a:p>
          <a:p>
            <a:pPr defTabSz="4805363"/>
            <a:r>
              <a:rPr lang="en-US" altLang="ko-KR" sz="3300" b="0" dirty="0">
                <a:ea typeface="굴림"/>
                <a:cs typeface="굴림"/>
              </a:rPr>
              <a:t>                                             </a:t>
            </a: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Measures</a:t>
            </a:r>
          </a:p>
          <a:p>
            <a:pPr defTabSz="4805363"/>
            <a:endParaRPr lang="en-US" altLang="ko-KR" sz="3300" b="0" dirty="0">
              <a:ea typeface="굴림"/>
              <a:cs typeface="굴림"/>
            </a:endParaRPr>
          </a:p>
          <a:p>
            <a:pPr defTabSz="4805363">
              <a:buFontTx/>
              <a:buChar char="•"/>
            </a:pPr>
            <a:endParaRPr lang="en-US" sz="2800" b="0" dirty="0"/>
          </a:p>
        </p:txBody>
      </p:sp>
      <p:sp>
        <p:nvSpPr>
          <p:cNvPr id="14405" name="Rectangle 19"/>
          <p:cNvSpPr>
            <a:spLocks noChangeArrowheads="1"/>
          </p:cNvSpPr>
          <p:nvPr/>
        </p:nvSpPr>
        <p:spPr bwMode="auto">
          <a:xfrm>
            <a:off x="12801600" y="15468600"/>
            <a:ext cx="12192000" cy="612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algn="just" defTabSz="4805363">
              <a:buFont typeface="Wingdings" pitchFamily="2" charset="2"/>
              <a:buChar char="Ø"/>
            </a:pPr>
            <a:r>
              <a:rPr lang="en-US" sz="2800" dirty="0"/>
              <a:t>Patient Demographics </a:t>
            </a:r>
            <a:r>
              <a:rPr lang="en-US" sz="2800" b="0" dirty="0"/>
              <a:t>– </a:t>
            </a:r>
            <a:r>
              <a:rPr lang="en-US" sz="2800" b="0" dirty="0" smtClean="0"/>
              <a:t>These </a:t>
            </a:r>
            <a:r>
              <a:rPr lang="en-US" sz="2800" b="0" dirty="0"/>
              <a:t>included patient’s age, gender, race/ethnicity, type of insurance, educational level, medical </a:t>
            </a:r>
            <a:r>
              <a:rPr lang="en-US" sz="2800" b="0" dirty="0" smtClean="0"/>
              <a:t>history, </a:t>
            </a:r>
            <a:r>
              <a:rPr lang="en-US" sz="2800" b="0" dirty="0"/>
              <a:t>health risk behaviors, and perception of current health status. </a:t>
            </a:r>
          </a:p>
          <a:p>
            <a:pPr algn="just" defTabSz="4805363">
              <a:buFont typeface="Wingdings" pitchFamily="2" charset="2"/>
              <a:buChar char="Ø"/>
            </a:pPr>
            <a:r>
              <a:rPr lang="en-US" sz="2800" dirty="0"/>
              <a:t>Diabetes </a:t>
            </a:r>
            <a:r>
              <a:rPr lang="en-US" sz="2800" b="0" dirty="0"/>
              <a:t>- This was defined by self reported </a:t>
            </a:r>
            <a:r>
              <a:rPr lang="en-US" sz="2800" b="0" dirty="0" smtClean="0"/>
              <a:t>diabetes </a:t>
            </a:r>
            <a:r>
              <a:rPr lang="en-US" sz="2800" b="0" dirty="0"/>
              <a:t>status among patients.</a:t>
            </a:r>
            <a:r>
              <a:rPr lang="en-US" sz="28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 defTabSz="4805363"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Wound Healing- </a:t>
            </a:r>
            <a:r>
              <a:rPr lang="en-US" sz="28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This was evaluated with actual healing rates at 4,8, 12 and 16 weeks of wound management at the chronic wound center.</a:t>
            </a:r>
          </a:p>
          <a:p>
            <a:pPr algn="just" defTabSz="4805363">
              <a:buFont typeface="Wingdings" pitchFamily="2" charset="2"/>
              <a:buChar char="Ø"/>
            </a:pPr>
            <a:r>
              <a:rPr lang="en-US" sz="28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Expected rates of healing by the care team is 25%, 50%, 75% and 100% at the end of 4, 8, 12 and 16 weeks respectively. </a:t>
            </a:r>
            <a:r>
              <a:rPr lang="en-US" sz="2800" b="0" dirty="0"/>
              <a:t>Every four </a:t>
            </a:r>
            <a:r>
              <a:rPr lang="en-US" sz="2800" b="0" dirty="0" smtClean="0"/>
              <a:t>weeks the </a:t>
            </a:r>
            <a:r>
              <a:rPr lang="en-US" sz="2800" b="0" dirty="0"/>
              <a:t>wound care physician along with his/her case manager reviews the progress of the patient and assess the cause of why they have not reached the targeted progress rate.</a:t>
            </a:r>
            <a:endParaRPr lang="en-US" sz="2800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just" defTabSz="4805363"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Ulcer related amputations </a:t>
            </a:r>
            <a:r>
              <a:rPr lang="en-US" sz="28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– This was measured as patients who underwent amputations during  their treatment periods.</a:t>
            </a:r>
          </a:p>
          <a:p>
            <a:pPr algn="just" defTabSz="4805363">
              <a:buFont typeface="Wingdings" pitchFamily="2" charset="2"/>
              <a:buChar char="Ø"/>
            </a:pPr>
            <a:r>
              <a:rPr lang="en-US" sz="2800" dirty="0"/>
              <a:t>Clinical measures</a:t>
            </a:r>
            <a:r>
              <a:rPr lang="en-US" sz="2800" b="0" dirty="0"/>
              <a:t> – </a:t>
            </a:r>
            <a:r>
              <a:rPr lang="en-US" sz="2800" b="0" dirty="0" smtClean="0"/>
              <a:t>These </a:t>
            </a:r>
            <a:r>
              <a:rPr lang="en-US" sz="2800" b="0" dirty="0"/>
              <a:t>included wound age, debridement level, size of the wound, etiology, stage/grade, medications, blood glucose values, and </a:t>
            </a:r>
            <a:r>
              <a:rPr lang="en-US" sz="2800" b="0" dirty="0" smtClean="0"/>
              <a:t>HA1c </a:t>
            </a:r>
            <a:r>
              <a:rPr lang="en-US" sz="2800" b="0" dirty="0"/>
              <a:t>levels. </a:t>
            </a:r>
            <a:endParaRPr lang="en-US" sz="2800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4993600" y="20497800"/>
            <a:ext cx="1211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1" rIns="91428" bIns="45711">
            <a:spAutoFit/>
          </a:bodyPr>
          <a:lstStyle/>
          <a:p>
            <a:pPr algn="ctr" defTabSz="4805363"/>
            <a:r>
              <a:rPr 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Figure 3: Pattern of Wound Healing by Race/Ethnicity, Gender and Diabetes Status</a:t>
            </a:r>
            <a:endParaRPr lang="en-US" sz="2800" b="0" dirty="0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8023800" y="23012400"/>
            <a:ext cx="11887200" cy="1185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1" rIns="91428" bIns="45711">
            <a:spAutoFit/>
          </a:bodyPr>
          <a:lstStyle/>
          <a:p>
            <a:pPr algn="ctr" defTabSz="4805363">
              <a:spcBef>
                <a:spcPct val="5000"/>
              </a:spcBef>
              <a:spcAft>
                <a:spcPct val="5000"/>
              </a:spcAft>
            </a:pP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Discussion and Conclusion</a:t>
            </a:r>
          </a:p>
          <a:p>
            <a:pPr algn="ctr" defTabSz="4805363">
              <a:spcBef>
                <a:spcPct val="5000"/>
              </a:spcBef>
              <a:spcAft>
                <a:spcPct val="5000"/>
              </a:spcAft>
            </a:pPr>
            <a:endParaRPr lang="en-US" sz="2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4805363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Ø"/>
            </a:pPr>
            <a:r>
              <a:rPr lang="en-US" sz="2800" b="0" dirty="0"/>
              <a:t>  Results of this study showed African Americans had higher rate of diabetes, lower healing and higher amputation rates as compared to Whites and </a:t>
            </a:r>
            <a:r>
              <a:rPr lang="en-US" sz="2800" b="0" dirty="0" smtClean="0"/>
              <a:t>other </a:t>
            </a:r>
            <a:r>
              <a:rPr lang="en-US" sz="2800" b="0" dirty="0"/>
              <a:t>racial/ethnic groups. </a:t>
            </a:r>
          </a:p>
          <a:p>
            <a:pPr defTabSz="4805363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Ø"/>
            </a:pPr>
            <a:r>
              <a:rPr lang="en-US" sz="2800" b="0" dirty="0"/>
              <a:t>   Laboratory results (not shown in the results) indicated higher blood glucose and A1c levels among African Americans (especially males).  Hence patient education for this group should focus on </a:t>
            </a:r>
            <a:r>
              <a:rPr lang="en-US" sz="2800" b="0" dirty="0" smtClean="0"/>
              <a:t>assessing perceptions and barriers, and better </a:t>
            </a:r>
            <a:r>
              <a:rPr lang="en-US" sz="2800" b="0" dirty="0"/>
              <a:t>management of their diabetes for successful wound healing.</a:t>
            </a:r>
          </a:p>
          <a:p>
            <a:pPr defTabSz="4805363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Ø"/>
            </a:pPr>
            <a:r>
              <a:rPr lang="en-US" sz="2800" b="0" dirty="0"/>
              <a:t>  Infection and C-reactive protein was higher among Whites than African Americans indicating higher inflammation and need for patient education.</a:t>
            </a:r>
          </a:p>
          <a:p>
            <a:pPr defTabSz="4805363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Ø"/>
            </a:pPr>
            <a:r>
              <a:rPr lang="en-US" sz="2800" b="0" dirty="0" smtClean="0"/>
              <a:t>Individuals </a:t>
            </a:r>
            <a:r>
              <a:rPr lang="en-US" sz="2800" b="0" dirty="0"/>
              <a:t>with diabetes were more likely to be overweight/obese, used tobacco, and had ulcer related amputations as compared to their non-diabetic peers; 53% had HbA1c ≥ 7.0.  </a:t>
            </a:r>
          </a:p>
          <a:p>
            <a:pPr defTabSz="4805363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Ø"/>
            </a:pPr>
            <a:r>
              <a:rPr lang="en-US" sz="2800" b="0" dirty="0"/>
              <a:t> 61% of patients’ wounds healed during the treatment period (56% Males, 66% females, 59% White, 51% African Americans, 55% other race, 55% diabetics, 60% non-diabetics).  </a:t>
            </a:r>
          </a:p>
          <a:p>
            <a:pPr defTabSz="4805363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Ø"/>
            </a:pPr>
            <a:r>
              <a:rPr lang="en-US" sz="2800" b="0" dirty="0"/>
              <a:t> Ulcer-related amputation was significantly higher among diabetics (10%) and males (7%). No significant differences by racial/ethnic category (5.6% White, 5.7% African American, 5.3% Other Race category).  </a:t>
            </a:r>
          </a:p>
          <a:p>
            <a:pPr defTabSz="4805363"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Ø"/>
            </a:pPr>
            <a:r>
              <a:rPr lang="en-US" sz="2800" b="0" dirty="0"/>
              <a:t> Differential healing pattern was noted by racial/ethnic category, gender, and diabetes status.</a:t>
            </a:r>
            <a:r>
              <a:rPr lang="en-US" sz="2800" dirty="0"/>
              <a:t> </a:t>
            </a:r>
          </a:p>
          <a:p>
            <a:pPr defTabSz="4805363"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endParaRPr lang="en-US" sz="2800" dirty="0"/>
          </a:p>
          <a:p>
            <a:pPr defTabSz="4805363">
              <a:spcBef>
                <a:spcPct val="5000"/>
              </a:spcBef>
              <a:spcAft>
                <a:spcPct val="5000"/>
              </a:spcAft>
            </a:pPr>
            <a:r>
              <a:rPr lang="en-US" sz="2800" dirty="0"/>
              <a:t>Conclusion: </a:t>
            </a:r>
            <a:r>
              <a:rPr lang="en-US" sz="2800" b="0" dirty="0"/>
              <a:t>Results provide important information for evidence based wound care interventions and developing culturally appropriate education strategies among high risk groups.</a:t>
            </a:r>
          </a:p>
        </p:txBody>
      </p:sp>
      <p:pic>
        <p:nvPicPr>
          <p:cNvPr id="14408" name="Picture 67" descr="BD10219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07695600" y="6421438"/>
            <a:ext cx="498459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9" name="Picture 72" descr="BD2131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49000"/>
            <a:ext cx="51206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10" name="Picture 73" descr="BD21318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0" y="0"/>
            <a:ext cx="368300" cy="3749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11" name="Picture 74" descr="BD21318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0" y="0"/>
            <a:ext cx="368300" cy="3749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12" name="Text Box 90"/>
          <p:cNvSpPr txBox="1">
            <a:spLocks noChangeArrowheads="1"/>
          </p:cNvSpPr>
          <p:nvPr/>
        </p:nvSpPr>
        <p:spPr bwMode="auto">
          <a:xfrm>
            <a:off x="1600200" y="2209800"/>
            <a:ext cx="11430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12801600" y="21717000"/>
            <a:ext cx="12039600" cy="490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1" rIns="91428" bIns="45711">
            <a:spAutoFit/>
          </a:bodyPr>
          <a:lstStyle/>
          <a:p>
            <a:pPr algn="ctr"/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Results</a:t>
            </a:r>
          </a:p>
          <a:p>
            <a:pPr algn="ctr"/>
            <a:endParaRPr lang="en-US" sz="2800" b="0" dirty="0"/>
          </a:p>
          <a:p>
            <a:pPr>
              <a:buFont typeface="Wingdings" pitchFamily="2" charset="2"/>
              <a:buChar char="Ø"/>
            </a:pPr>
            <a:r>
              <a:rPr lang="en-US" sz="2800" b="0" dirty="0"/>
              <a:t> </a:t>
            </a:r>
            <a:r>
              <a:rPr lang="en-US" sz="2800" b="0" dirty="0">
                <a:solidFill>
                  <a:srgbClr val="000000"/>
                </a:solidFill>
              </a:rPr>
              <a:t>Mean age = 55.2 ± 17 years; mean number of wounds = 1.9± 1.4.</a:t>
            </a:r>
            <a:endParaRPr lang="en-US" sz="2800" b="0" dirty="0"/>
          </a:p>
          <a:p>
            <a:pPr>
              <a:buFont typeface="Wingdings" pitchFamily="2" charset="2"/>
              <a:buChar char="Ø"/>
            </a:pPr>
            <a:r>
              <a:rPr lang="en-US" sz="2800" b="0" dirty="0"/>
              <a:t>37% of the patients had </a:t>
            </a:r>
            <a:r>
              <a:rPr lang="en-US" sz="2800" b="0" dirty="0" smtClean="0"/>
              <a:t>diabetes </a:t>
            </a:r>
            <a:r>
              <a:rPr lang="en-US" sz="2800" b="0" dirty="0"/>
              <a:t>and 30% had infected </a:t>
            </a:r>
            <a:r>
              <a:rPr lang="en-US" sz="2800" b="0" dirty="0" smtClean="0"/>
              <a:t>wounds (defined by history of antibiotic use).</a:t>
            </a:r>
            <a:endParaRPr lang="en-US" sz="2800" b="0" dirty="0"/>
          </a:p>
          <a:p>
            <a:pPr>
              <a:buFont typeface="Wingdings" pitchFamily="2" charset="2"/>
              <a:buChar char="Ø"/>
            </a:pPr>
            <a:r>
              <a:rPr lang="en-US" sz="2800" b="0" dirty="0"/>
              <a:t>More than half of the population were females ( 53%) and 69% were obese/ overweight.</a:t>
            </a:r>
          </a:p>
          <a:p>
            <a:pPr>
              <a:buFont typeface="Wingdings" pitchFamily="2" charset="2"/>
              <a:buChar char="Ø"/>
            </a:pPr>
            <a:r>
              <a:rPr lang="en-US" sz="2800" b="0" dirty="0"/>
              <a:t>61% of the patients’ wounds healed during the treatment period.</a:t>
            </a:r>
          </a:p>
          <a:p>
            <a:pPr>
              <a:buFont typeface="Wingdings" pitchFamily="2" charset="2"/>
              <a:buChar char="Ø"/>
            </a:pPr>
            <a:r>
              <a:rPr lang="en-US" sz="2800" b="0" dirty="0"/>
              <a:t>Individuals with diabetes were more likely to be overweight/obese, </a:t>
            </a:r>
            <a:r>
              <a:rPr lang="en-US" sz="2800" b="0" dirty="0" smtClean="0"/>
              <a:t>use tobacco </a:t>
            </a:r>
            <a:r>
              <a:rPr lang="en-US" sz="2800" b="0" dirty="0"/>
              <a:t>and </a:t>
            </a:r>
            <a:r>
              <a:rPr lang="en-US" sz="2800" b="0" dirty="0" smtClean="0"/>
              <a:t>have </a:t>
            </a:r>
            <a:r>
              <a:rPr lang="en-US" sz="2800" b="0" dirty="0"/>
              <a:t>ulcers related amputations as compared to their non-diabetic peers.</a:t>
            </a:r>
            <a:r>
              <a:rPr lang="en-US" sz="2800" dirty="0">
                <a:solidFill>
                  <a:schemeClr val="accent2"/>
                </a:solidFill>
              </a:rPr>
              <a:t>                    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                           </a:t>
            </a:r>
          </a:p>
        </p:txBody>
      </p:sp>
      <p:sp>
        <p:nvSpPr>
          <p:cNvPr id="14414" name="Text Box 102"/>
          <p:cNvSpPr txBox="1">
            <a:spLocks noChangeArrowheads="1"/>
          </p:cNvSpPr>
          <p:nvPr/>
        </p:nvSpPr>
        <p:spPr bwMode="auto">
          <a:xfrm>
            <a:off x="26898600" y="26746200"/>
            <a:ext cx="9296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15" name="Text Box 104"/>
          <p:cNvSpPr txBox="1">
            <a:spLocks noChangeArrowheads="1"/>
          </p:cNvSpPr>
          <p:nvPr/>
        </p:nvSpPr>
        <p:spPr bwMode="auto">
          <a:xfrm>
            <a:off x="26593800" y="26593800"/>
            <a:ext cx="13030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16" name="Text Box 109"/>
          <p:cNvSpPr txBox="1">
            <a:spLocks noChangeArrowheads="1"/>
          </p:cNvSpPr>
          <p:nvPr/>
        </p:nvSpPr>
        <p:spPr bwMode="auto">
          <a:xfrm>
            <a:off x="12801600" y="32385000"/>
            <a:ext cx="12725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17" name="Text Box 112"/>
          <p:cNvSpPr txBox="1">
            <a:spLocks noChangeArrowheads="1"/>
          </p:cNvSpPr>
          <p:nvPr/>
        </p:nvSpPr>
        <p:spPr bwMode="auto">
          <a:xfrm>
            <a:off x="19659600" y="32004000"/>
            <a:ext cx="8915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18" name="Text Box 113"/>
          <p:cNvSpPr txBox="1">
            <a:spLocks noChangeArrowheads="1"/>
          </p:cNvSpPr>
          <p:nvPr/>
        </p:nvSpPr>
        <p:spPr bwMode="auto">
          <a:xfrm>
            <a:off x="19812000" y="31927800"/>
            <a:ext cx="9601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19" name="Text Box 116"/>
          <p:cNvSpPr txBox="1">
            <a:spLocks noChangeArrowheads="1"/>
          </p:cNvSpPr>
          <p:nvPr/>
        </p:nvSpPr>
        <p:spPr bwMode="auto">
          <a:xfrm>
            <a:off x="25527000" y="19354800"/>
            <a:ext cx="120396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21" name="Text Box 120"/>
          <p:cNvSpPr txBox="1">
            <a:spLocks noChangeArrowheads="1"/>
          </p:cNvSpPr>
          <p:nvPr/>
        </p:nvSpPr>
        <p:spPr bwMode="auto">
          <a:xfrm>
            <a:off x="25450800" y="23012400"/>
            <a:ext cx="8153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22" name="Text Box 122"/>
          <p:cNvSpPr txBox="1">
            <a:spLocks noChangeArrowheads="1"/>
          </p:cNvSpPr>
          <p:nvPr/>
        </p:nvSpPr>
        <p:spPr bwMode="auto">
          <a:xfrm>
            <a:off x="25450800" y="22707600"/>
            <a:ext cx="120396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423" name="Text Box 124"/>
          <p:cNvSpPr txBox="1">
            <a:spLocks noChangeArrowheads="1"/>
          </p:cNvSpPr>
          <p:nvPr/>
        </p:nvSpPr>
        <p:spPr bwMode="auto">
          <a:xfrm>
            <a:off x="25679400" y="26898600"/>
            <a:ext cx="9982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24" name="Text Box 870"/>
          <p:cNvSpPr txBox="1">
            <a:spLocks noChangeArrowheads="1"/>
          </p:cNvSpPr>
          <p:nvPr/>
        </p:nvSpPr>
        <p:spPr bwMode="auto">
          <a:xfrm>
            <a:off x="25755600" y="24384000"/>
            <a:ext cx="12268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25" name="Text Box 1266"/>
          <p:cNvSpPr txBox="1">
            <a:spLocks noChangeArrowheads="1"/>
          </p:cNvSpPr>
          <p:nvPr/>
        </p:nvSpPr>
        <p:spPr bwMode="auto">
          <a:xfrm>
            <a:off x="27660600" y="10591800"/>
            <a:ext cx="9220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26" name="Text Box 1489"/>
          <p:cNvSpPr txBox="1">
            <a:spLocks noChangeArrowheads="1"/>
          </p:cNvSpPr>
          <p:nvPr/>
        </p:nvSpPr>
        <p:spPr bwMode="auto">
          <a:xfrm>
            <a:off x="26822400" y="12039600"/>
            <a:ext cx="89916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28" name="Text Box 1960"/>
          <p:cNvSpPr txBox="1">
            <a:spLocks noChangeArrowheads="1"/>
          </p:cNvSpPr>
          <p:nvPr/>
        </p:nvSpPr>
        <p:spPr bwMode="auto">
          <a:xfrm>
            <a:off x="26974800" y="22021800"/>
            <a:ext cx="9677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29" name="Text Box 2384"/>
          <p:cNvSpPr txBox="1">
            <a:spLocks noChangeArrowheads="1"/>
          </p:cNvSpPr>
          <p:nvPr/>
        </p:nvSpPr>
        <p:spPr bwMode="auto">
          <a:xfrm>
            <a:off x="26974800" y="33375600"/>
            <a:ext cx="33528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30" name="Text Box 2509"/>
          <p:cNvSpPr txBox="1">
            <a:spLocks noChangeArrowheads="1"/>
          </p:cNvSpPr>
          <p:nvPr/>
        </p:nvSpPr>
        <p:spPr bwMode="auto">
          <a:xfrm>
            <a:off x="25527000" y="9372600"/>
            <a:ext cx="6248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31" name="Line 4059"/>
          <p:cNvSpPr>
            <a:spLocks noChangeShapeType="1"/>
          </p:cNvSpPr>
          <p:nvPr/>
        </p:nvSpPr>
        <p:spPr bwMode="auto">
          <a:xfrm>
            <a:off x="26779538" y="158242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91428" tIns="45711" rIns="91428" bIns="45711"/>
          <a:lstStyle/>
          <a:p>
            <a:endParaRPr lang="en-US"/>
          </a:p>
        </p:txBody>
      </p:sp>
      <p:sp>
        <p:nvSpPr>
          <p:cNvPr id="14432" name="Line 4060"/>
          <p:cNvSpPr>
            <a:spLocks noChangeShapeType="1"/>
          </p:cNvSpPr>
          <p:nvPr/>
        </p:nvSpPr>
        <p:spPr bwMode="auto">
          <a:xfrm>
            <a:off x="26779538" y="159956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91428" tIns="45711" rIns="91428" bIns="45711"/>
          <a:lstStyle/>
          <a:p>
            <a:endParaRPr lang="en-US"/>
          </a:p>
        </p:txBody>
      </p:sp>
      <p:sp>
        <p:nvSpPr>
          <p:cNvPr id="14433" name="Text Box 4176"/>
          <p:cNvSpPr txBox="1">
            <a:spLocks noChangeArrowheads="1"/>
          </p:cNvSpPr>
          <p:nvPr/>
        </p:nvSpPr>
        <p:spPr bwMode="auto">
          <a:xfrm>
            <a:off x="25739725" y="16543338"/>
            <a:ext cx="18415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8" tIns="45711" rIns="91428" bIns="45711">
            <a:spAutoFit/>
          </a:bodyPr>
          <a:lstStyle/>
          <a:p>
            <a:pPr defTabSz="4805363"/>
            <a:endParaRPr lang="en-US"/>
          </a:p>
        </p:txBody>
      </p:sp>
      <p:sp>
        <p:nvSpPr>
          <p:cNvPr id="14434" name="Text Box 4201"/>
          <p:cNvSpPr txBox="1">
            <a:spLocks noChangeArrowheads="1"/>
          </p:cNvSpPr>
          <p:nvPr/>
        </p:nvSpPr>
        <p:spPr bwMode="auto">
          <a:xfrm>
            <a:off x="42062400" y="10210800"/>
            <a:ext cx="4343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35" name="Text Box 5041"/>
          <p:cNvSpPr txBox="1">
            <a:spLocks noChangeArrowheads="1"/>
          </p:cNvSpPr>
          <p:nvPr/>
        </p:nvSpPr>
        <p:spPr bwMode="auto">
          <a:xfrm>
            <a:off x="27051000" y="10515600"/>
            <a:ext cx="97536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4436" name="Text Box 5849"/>
          <p:cNvSpPr txBox="1">
            <a:spLocks noChangeArrowheads="1"/>
          </p:cNvSpPr>
          <p:nvPr/>
        </p:nvSpPr>
        <p:spPr bwMode="auto">
          <a:xfrm>
            <a:off x="26670000" y="18135600"/>
            <a:ext cx="90678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pPr defTabSz="4805363">
              <a:spcBef>
                <a:spcPct val="50000"/>
              </a:spcBef>
            </a:pPr>
            <a:endParaRPr lang="en-US"/>
          </a:p>
        </p:txBody>
      </p:sp>
      <p:sp>
        <p:nvSpPr>
          <p:cNvPr id="19154" name="Text Box 14034"/>
          <p:cNvSpPr txBox="1">
            <a:spLocks noChangeArrowheads="1"/>
          </p:cNvSpPr>
          <p:nvPr/>
        </p:nvSpPr>
        <p:spPr bwMode="auto">
          <a:xfrm>
            <a:off x="1143000" y="20955000"/>
            <a:ext cx="121920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80633" tIns="240319" rIns="480633" bIns="240319">
            <a:spAutoFit/>
          </a:bodyPr>
          <a:lstStyle/>
          <a:p>
            <a:pPr algn="ctr" defTabSz="4806195">
              <a:defRPr/>
            </a:pPr>
            <a:endParaRPr lang="en-US" sz="33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defTabSz="4806195">
              <a:defRPr/>
            </a:pPr>
            <a:endParaRPr lang="en-US" sz="33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204" name="Text Box 14084"/>
          <p:cNvSpPr txBox="1">
            <a:spLocks noChangeArrowheads="1"/>
          </p:cNvSpPr>
          <p:nvPr/>
        </p:nvSpPr>
        <p:spPr bwMode="auto">
          <a:xfrm>
            <a:off x="762000" y="28727400"/>
            <a:ext cx="11734800" cy="816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80633" tIns="240319" rIns="480633" bIns="240319">
            <a:spAutoFit/>
          </a:bodyPr>
          <a:lstStyle/>
          <a:p>
            <a:pPr defTabSz="4805363"/>
            <a:endParaRPr lang="en-US" sz="2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4805363"/>
            <a:endParaRPr lang="en-US" sz="2800" b="0" dirty="0">
              <a:solidFill>
                <a:srgbClr val="000000"/>
              </a:solidFill>
            </a:endParaRPr>
          </a:p>
          <a:p>
            <a:pPr defTabSz="4805363"/>
            <a:endParaRPr lang="en-US" sz="2800" b="0" dirty="0">
              <a:solidFill>
                <a:srgbClr val="000000"/>
              </a:solidFill>
            </a:endParaRPr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 This retrospective study examined differences in healing outcomes  among patients treated at a Chronic Wound Center.</a:t>
            </a:r>
          </a:p>
          <a:p>
            <a:pPr defTabSz="4805363"/>
            <a:endParaRPr lang="en-US" sz="2800" b="0" dirty="0"/>
          </a:p>
          <a:p>
            <a:pPr defTabSz="4805363">
              <a:buFont typeface="Wingdings" pitchFamily="2" charset="2"/>
              <a:buChar char="Ø"/>
            </a:pPr>
            <a:r>
              <a:rPr lang="en-US" sz="2800" b="0" dirty="0"/>
              <a:t> We examined clinical (wound characteristics and treatment) and non-clinical determinants (lifestyle, psychosocial, barriers to care, knowledge of the disease and compliance) to explain disparities in healing outcomes by racial/ethnic categories. </a:t>
            </a:r>
          </a:p>
          <a:p>
            <a:pPr defTabSz="4805363"/>
            <a:endParaRPr lang="en-US" sz="2800" b="0" dirty="0"/>
          </a:p>
          <a:p>
            <a:pPr defTabSz="4805363"/>
            <a:endParaRPr lang="en-US" sz="2800" b="0" dirty="0"/>
          </a:p>
          <a:p>
            <a:pPr defTabSz="4805363"/>
            <a:endParaRPr lang="en-US" altLang="ko-KR" sz="2800" b="0" dirty="0">
              <a:ea typeface="굴림"/>
              <a:cs typeface="굴림"/>
            </a:endParaRPr>
          </a:p>
          <a:p>
            <a:pPr defTabSz="4805363">
              <a:buFont typeface="Wingdings" pitchFamily="2" charset="2"/>
              <a:buChar char="Ø"/>
            </a:pPr>
            <a:r>
              <a:rPr lang="en-US" altLang="ko-KR" sz="2800" b="0" dirty="0">
                <a:ea typeface="굴림"/>
                <a:cs typeface="굴림"/>
              </a:rPr>
              <a:t>The sample comprised of </a:t>
            </a:r>
            <a:r>
              <a:rPr lang="en-US" sz="2800" b="0" dirty="0"/>
              <a:t>1003 patients (72 % whites, 53% females) treated for acute, acute traumatic or chronic wounds at a hospital-affiliated Comprehensive Wound Center.                                                        </a:t>
            </a:r>
          </a:p>
          <a:p>
            <a:pPr defTabSz="4805363"/>
            <a:endParaRPr lang="en-US" sz="2800" b="0" dirty="0"/>
          </a:p>
          <a:p>
            <a:pPr defTabSz="4805363"/>
            <a:endParaRPr lang="en-US" sz="2800" b="0" dirty="0"/>
          </a:p>
        </p:txBody>
      </p:sp>
      <p:pic>
        <p:nvPicPr>
          <p:cNvPr id="14439" name="Picture 124" descr="The Ohio State University logo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5000" y="2697163"/>
            <a:ext cx="4114800" cy="37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6" name="Picture 74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089600" y="21966236"/>
            <a:ext cx="6172200" cy="4648202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67" name="Picture 74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993600" y="21966238"/>
            <a:ext cx="6032036" cy="4724399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68" name="Picture 74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841200" y="26766838"/>
            <a:ext cx="6214269" cy="4750555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69" name="Picture 74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089600" y="26690638"/>
            <a:ext cx="6248400" cy="4876799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70" name="Picture 74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765000" y="31567438"/>
            <a:ext cx="6248400" cy="4724399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71" name="Picture 74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013400" y="31567438"/>
            <a:ext cx="6477000" cy="4648200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72" name="Picture 74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7261800" y="8001000"/>
            <a:ext cx="6324600" cy="51053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774" name="Picture 75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3586400" y="8001000"/>
            <a:ext cx="6553200" cy="5181596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75" name="Picture 75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338000" y="13149146"/>
            <a:ext cx="6248400" cy="4757854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76" name="Picture 75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3662600" y="13182600"/>
            <a:ext cx="6422385" cy="4744309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78" name="Picture 75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338000" y="17907000"/>
            <a:ext cx="6324599" cy="4697407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79" name="Picture 75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3662601" y="17983200"/>
            <a:ext cx="6400800" cy="4571998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0" name="Rectangle 69"/>
          <p:cNvSpPr/>
          <p:nvPr/>
        </p:nvSpPr>
        <p:spPr>
          <a:xfrm>
            <a:off x="5029200" y="33542288"/>
            <a:ext cx="5105400" cy="646313"/>
          </a:xfrm>
          <a:prstGeom prst="rect">
            <a:avLst/>
          </a:prstGeom>
        </p:spPr>
        <p:txBody>
          <a:bodyPr lIns="91428" tIns="45711" rIns="91428" bIns="45711">
            <a:spAutoFit/>
          </a:bodyPr>
          <a:lstStyle/>
          <a:p>
            <a:pPr>
              <a:defRPr/>
            </a:pP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Methods: sample </a:t>
            </a:r>
            <a:endParaRPr lang="en-US" sz="3600" u="sng" dirty="0"/>
          </a:p>
        </p:txBody>
      </p:sp>
      <p:graphicFrame>
        <p:nvGraphicFramePr>
          <p:cNvPr id="14394" name="Content Placeholder 3"/>
          <p:cNvGraphicFramePr>
            <a:graphicFrameLocks/>
          </p:cNvGraphicFramePr>
          <p:nvPr/>
        </p:nvGraphicFramePr>
        <p:xfrm>
          <a:off x="11430000" y="26593800"/>
          <a:ext cx="15621000" cy="4800600"/>
        </p:xfrm>
        <a:graphic>
          <a:graphicData uri="http://schemas.openxmlformats.org/presentationml/2006/ole">
            <p:oleObj spid="_x0000_s14394" name="Worksheet" r:id="rId21" imgW="15619306" imgH="4804064" progId="Excel.Sheet.8">
              <p:embed/>
            </p:oleObj>
          </a:graphicData>
        </a:graphic>
      </p:graphicFrame>
      <p:graphicFrame>
        <p:nvGraphicFramePr>
          <p:cNvPr id="14395" name="Object 59"/>
          <p:cNvGraphicFramePr>
            <a:graphicFrameLocks/>
          </p:cNvGraphicFramePr>
          <p:nvPr/>
        </p:nvGraphicFramePr>
        <p:xfrm>
          <a:off x="12496800" y="31699200"/>
          <a:ext cx="12344400" cy="4724400"/>
        </p:xfrm>
        <a:graphic>
          <a:graphicData uri="http://schemas.openxmlformats.org/presentationml/2006/ole">
            <p:oleObj spid="_x0000_s14395" name="Chart" r:id="rId22" imgW="12345470" imgH="4730906" progId="Excel.Sheet.8">
              <p:embed/>
            </p:oleObj>
          </a:graphicData>
        </a:graphic>
      </p:graphicFrame>
      <p:sp>
        <p:nvSpPr>
          <p:cNvPr id="14453" name="Rectangle 72"/>
          <p:cNvSpPr>
            <a:spLocks noChangeArrowheads="1"/>
          </p:cNvSpPr>
          <p:nvPr/>
        </p:nvSpPr>
        <p:spPr bwMode="auto">
          <a:xfrm>
            <a:off x="13106400" y="31318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1" rIns="91428" bIns="45711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Figure 2: Ulcer- related </a:t>
            </a:r>
            <a:r>
              <a:rPr lang="en-US" sz="2800" dirty="0" smtClean="0">
                <a:solidFill>
                  <a:schemeClr val="accent2"/>
                </a:solidFill>
              </a:rPr>
              <a:t>amputations (%)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19800" y="29260800"/>
            <a:ext cx="5105400" cy="646313"/>
          </a:xfrm>
          <a:prstGeom prst="rect">
            <a:avLst/>
          </a:prstGeom>
        </p:spPr>
        <p:txBody>
          <a:bodyPr lIns="91428" tIns="45711" rIns="91428" bIns="45711">
            <a:spAutoFit/>
          </a:bodyPr>
          <a:lstStyle/>
          <a:p>
            <a:pPr>
              <a:defRPr/>
            </a:pP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Purpose</a:t>
            </a:r>
            <a:r>
              <a:rPr lang="en-US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en-US" sz="2800" u="sng" dirty="0"/>
          </a:p>
        </p:txBody>
      </p:sp>
      <p:sp>
        <p:nvSpPr>
          <p:cNvPr id="63" name="Rectangle 62"/>
          <p:cNvSpPr/>
          <p:nvPr/>
        </p:nvSpPr>
        <p:spPr>
          <a:xfrm>
            <a:off x="5029200" y="18364200"/>
            <a:ext cx="5105400" cy="646313"/>
          </a:xfrm>
          <a:prstGeom prst="rect">
            <a:avLst/>
          </a:prstGeom>
        </p:spPr>
        <p:txBody>
          <a:bodyPr lIns="91428" tIns="45711" rIns="91428" bIns="45711">
            <a:spAutoFit/>
          </a:bodyPr>
          <a:lstStyle/>
          <a:p>
            <a:pPr>
              <a:defRPr/>
            </a:pP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Introduction </a:t>
            </a:r>
            <a:endParaRPr lang="en-US" sz="3600" u="sng" dirty="0"/>
          </a:p>
        </p:txBody>
      </p:sp>
      <p:sp>
        <p:nvSpPr>
          <p:cNvPr id="65" name="Rectangle 22"/>
          <p:cNvSpPr>
            <a:spLocks noChangeArrowheads="1"/>
          </p:cNvSpPr>
          <p:nvPr/>
        </p:nvSpPr>
        <p:spPr bwMode="auto">
          <a:xfrm>
            <a:off x="25146000" y="7620000"/>
            <a:ext cx="124206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1" rIns="91428" bIns="45711">
            <a:spAutoFit/>
          </a:bodyPr>
          <a:lstStyle/>
          <a:p>
            <a:pPr algn="ctr" defTabSz="4805363"/>
            <a:r>
              <a:rPr 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Table 1: Demographics Characteristics of Patients</a:t>
            </a:r>
            <a:endParaRPr lang="en-US" sz="2800" b="0" dirty="0"/>
          </a:p>
        </p:txBody>
      </p:sp>
      <p:graphicFrame>
        <p:nvGraphicFramePr>
          <p:cNvPr id="64" name="Content Placeholder 3"/>
          <p:cNvGraphicFramePr>
            <a:graphicFrameLocks/>
          </p:cNvGraphicFramePr>
          <p:nvPr/>
        </p:nvGraphicFramePr>
        <p:xfrm>
          <a:off x="25466675" y="8528050"/>
          <a:ext cx="11430000" cy="115184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26896"/>
                <a:gridCol w="3826896"/>
                <a:gridCol w="3776208"/>
              </a:tblGrid>
              <a:tr h="1288529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Variable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Number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Percent</a:t>
                      </a:r>
                      <a:endParaRPr lang="en-US" sz="2800" b="1" dirty="0"/>
                    </a:p>
                  </a:txBody>
                  <a:tcPr/>
                </a:tc>
              </a:tr>
              <a:tr h="161342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Gender</a:t>
                      </a:r>
                    </a:p>
                    <a:p>
                      <a:r>
                        <a:rPr lang="en-US" sz="2800" b="1" dirty="0" smtClean="0"/>
                        <a:t>Male</a:t>
                      </a:r>
                    </a:p>
                    <a:p>
                      <a:r>
                        <a:rPr lang="en-US" sz="2800" b="1" dirty="0" smtClean="0"/>
                        <a:t>Female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468 </a:t>
                      </a:r>
                    </a:p>
                    <a:p>
                      <a:r>
                        <a:rPr lang="en-US" sz="2800" b="1" dirty="0" smtClean="0"/>
                        <a:t>535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46.7</a:t>
                      </a:r>
                    </a:p>
                    <a:p>
                      <a:r>
                        <a:rPr lang="en-US" sz="2800" b="1" dirty="0" smtClean="0"/>
                        <a:t>53.3</a:t>
                      </a:r>
                      <a:endParaRPr lang="en-US" sz="2800" b="1" dirty="0"/>
                    </a:p>
                  </a:txBody>
                  <a:tcPr/>
                </a:tc>
              </a:tr>
              <a:tr h="1980706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Educational Background</a:t>
                      </a:r>
                    </a:p>
                    <a:p>
                      <a:r>
                        <a:rPr lang="en-US" sz="2800" b="1" dirty="0" smtClean="0"/>
                        <a:t>Grade school</a:t>
                      </a:r>
                    </a:p>
                    <a:p>
                      <a:r>
                        <a:rPr lang="en-US" sz="2800" b="1" dirty="0" smtClean="0"/>
                        <a:t>High school</a:t>
                      </a:r>
                    </a:p>
                    <a:p>
                      <a:r>
                        <a:rPr lang="en-US" sz="2800" b="1" dirty="0" smtClean="0"/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57 </a:t>
                      </a:r>
                    </a:p>
                    <a:p>
                      <a:r>
                        <a:rPr lang="en-US" sz="2800" b="1" dirty="0" smtClean="0"/>
                        <a:t>426 </a:t>
                      </a:r>
                    </a:p>
                    <a:p>
                      <a:r>
                        <a:rPr lang="en-US" sz="2800" b="1" dirty="0" smtClean="0"/>
                        <a:t>407 </a:t>
                      </a:r>
                    </a:p>
                    <a:p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6.4</a:t>
                      </a:r>
                    </a:p>
                    <a:p>
                      <a:r>
                        <a:rPr lang="en-US" sz="2800" b="1" dirty="0" smtClean="0"/>
                        <a:t>47.9</a:t>
                      </a:r>
                    </a:p>
                    <a:p>
                      <a:r>
                        <a:rPr lang="en-US" sz="2800" b="1" dirty="0" smtClean="0"/>
                        <a:t>45.7</a:t>
                      </a:r>
                      <a:endParaRPr lang="en-US" sz="2800" b="1" dirty="0"/>
                    </a:p>
                  </a:txBody>
                  <a:tcPr/>
                </a:tc>
              </a:tr>
              <a:tr h="284786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Health Insurance</a:t>
                      </a:r>
                    </a:p>
                    <a:p>
                      <a:r>
                        <a:rPr lang="en-US" sz="2800" b="1" dirty="0" smtClean="0"/>
                        <a:t>Private</a:t>
                      </a:r>
                    </a:p>
                    <a:p>
                      <a:r>
                        <a:rPr lang="en-US" sz="2800" b="1" dirty="0" smtClean="0"/>
                        <a:t>Medicare</a:t>
                      </a:r>
                    </a:p>
                    <a:p>
                      <a:r>
                        <a:rPr lang="en-US" sz="2800" b="1" dirty="0" smtClean="0"/>
                        <a:t>Medicaid</a:t>
                      </a:r>
                    </a:p>
                    <a:p>
                      <a:r>
                        <a:rPr lang="en-US" sz="2800" b="1" dirty="0" smtClean="0"/>
                        <a:t>Supplemental</a:t>
                      </a:r>
                    </a:p>
                    <a:p>
                      <a:r>
                        <a:rPr lang="en-US" sz="2800" b="1" dirty="0" smtClean="0"/>
                        <a:t>Self pay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385 </a:t>
                      </a:r>
                    </a:p>
                    <a:p>
                      <a:r>
                        <a:rPr lang="en-US" sz="2800" b="1" dirty="0" smtClean="0"/>
                        <a:t>438 </a:t>
                      </a:r>
                    </a:p>
                    <a:p>
                      <a:r>
                        <a:rPr lang="en-US" sz="2800" b="1" dirty="0" smtClean="0"/>
                        <a:t>136 </a:t>
                      </a:r>
                    </a:p>
                    <a:p>
                      <a:r>
                        <a:rPr lang="en-US" sz="2800" b="1" dirty="0" smtClean="0"/>
                        <a:t>14 </a:t>
                      </a:r>
                    </a:p>
                    <a:p>
                      <a:r>
                        <a:rPr lang="en-US" sz="2800" b="1" dirty="0" smtClean="0"/>
                        <a:t>27 </a:t>
                      </a:r>
                    </a:p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38.5</a:t>
                      </a:r>
                    </a:p>
                    <a:p>
                      <a:r>
                        <a:rPr lang="en-US" sz="2800" b="1" dirty="0" smtClean="0"/>
                        <a:t>43.8</a:t>
                      </a:r>
                    </a:p>
                    <a:p>
                      <a:r>
                        <a:rPr lang="en-US" sz="2800" b="1" dirty="0" smtClean="0"/>
                        <a:t>13.6</a:t>
                      </a:r>
                    </a:p>
                    <a:p>
                      <a:r>
                        <a:rPr lang="en-US" sz="2800" b="1" dirty="0" smtClean="0"/>
                        <a:t>1.4</a:t>
                      </a:r>
                    </a:p>
                    <a:p>
                      <a:r>
                        <a:rPr lang="en-US" sz="2800" b="1" dirty="0" smtClean="0"/>
                        <a:t>2.7</a:t>
                      </a:r>
                      <a:endParaRPr lang="en-US" sz="2800" b="1" dirty="0"/>
                    </a:p>
                  </a:txBody>
                  <a:tcPr/>
                </a:tc>
              </a:tr>
              <a:tr h="159818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Diabetes</a:t>
                      </a:r>
                    </a:p>
                    <a:p>
                      <a:r>
                        <a:rPr lang="en-US" sz="2800" b="1" dirty="0" smtClean="0"/>
                        <a:t>Yes</a:t>
                      </a:r>
                    </a:p>
                    <a:p>
                      <a:r>
                        <a:rPr lang="en-US" sz="2800" b="1" dirty="0" smtClean="0"/>
                        <a:t>No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603 </a:t>
                      </a:r>
                    </a:p>
                    <a:p>
                      <a:r>
                        <a:rPr lang="en-US" sz="2800" b="1" dirty="0" smtClean="0"/>
                        <a:t>357</a:t>
                      </a:r>
                    </a:p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62.8</a:t>
                      </a:r>
                    </a:p>
                    <a:p>
                      <a:r>
                        <a:rPr lang="en-US" sz="2800" b="1" dirty="0" smtClean="0"/>
                        <a:t>37.2</a:t>
                      </a:r>
                      <a:endParaRPr lang="en-US" sz="2800" b="1" dirty="0"/>
                    </a:p>
                  </a:txBody>
                  <a:tcPr/>
                </a:tc>
              </a:tr>
              <a:tr h="151465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Age</a:t>
                      </a:r>
                    </a:p>
                    <a:p>
                      <a:r>
                        <a:rPr lang="en-US" sz="2800" b="1" dirty="0" smtClean="0"/>
                        <a:t>≤ 65 years</a:t>
                      </a:r>
                    </a:p>
                    <a:p>
                      <a:r>
                        <a:rPr lang="en-US" sz="2800" b="1" dirty="0" smtClean="0"/>
                        <a:t>&gt;65 years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730</a:t>
                      </a:r>
                    </a:p>
                    <a:p>
                      <a:r>
                        <a:rPr lang="en-US" sz="2800" b="1" dirty="0" smtClean="0"/>
                        <a:t>270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73.0</a:t>
                      </a:r>
                    </a:p>
                    <a:p>
                      <a:r>
                        <a:rPr lang="en-US" sz="2800" b="1" dirty="0" smtClean="0"/>
                        <a:t>27.0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461" name="Rectangle 72"/>
          <p:cNvSpPr>
            <a:spLocks noChangeArrowheads="1"/>
          </p:cNvSpPr>
          <p:nvPr/>
        </p:nvSpPr>
        <p:spPr bwMode="auto">
          <a:xfrm>
            <a:off x="13106400" y="26303288"/>
            <a:ext cx="11201400" cy="52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8" tIns="45711" rIns="91428" bIns="45711"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</a:rPr>
              <a:t>Figure 1: Differences in healing rates during the treatment </a:t>
            </a:r>
            <a:r>
              <a:rPr lang="en-US" sz="2800" dirty="0" smtClean="0">
                <a:solidFill>
                  <a:schemeClr val="accent2"/>
                </a:solidFill>
              </a:rPr>
              <a:t>period (%)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6" name="Rectangle 9"/>
          <p:cNvSpPr>
            <a:spLocks noChangeArrowheads="1"/>
          </p:cNvSpPr>
          <p:nvPr/>
        </p:nvSpPr>
        <p:spPr bwMode="auto">
          <a:xfrm>
            <a:off x="37795200" y="35059938"/>
            <a:ext cx="13411200" cy="147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80709" tIns="240355" rIns="480709" bIns="240355">
            <a:spAutoFit/>
          </a:bodyPr>
          <a:lstStyle/>
          <a:p>
            <a:pPr algn="ctr" defTabSz="4806950"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Funded by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he Ohio State University and National Healing Corporation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1336424</TotalTime>
  <Words>1091</Words>
  <Application>Microsoft Office PowerPoint</Application>
  <PresentationFormat>Custom</PresentationFormat>
  <Paragraphs>138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Equity</vt:lpstr>
      <vt:lpstr>Chart</vt:lpstr>
      <vt:lpstr>Microsoft Office Excel 97-2003 Worksheet</vt:lpstr>
      <vt:lpstr>Slide 1</vt:lpstr>
    </vt:vector>
  </TitlesOfParts>
  <Company>Texas A&amp;M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martin</dc:creator>
  <cp:lastModifiedBy>misra</cp:lastModifiedBy>
  <cp:revision>279</cp:revision>
  <dcterms:created xsi:type="dcterms:W3CDTF">2003-11-05T18:26:53Z</dcterms:created>
  <dcterms:modified xsi:type="dcterms:W3CDTF">2010-04-13T01:39:23Z</dcterms:modified>
</cp:coreProperties>
</file>